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1" r:id="rId8"/>
    <p:sldId id="266" r:id="rId9"/>
    <p:sldId id="276" r:id="rId10"/>
    <p:sldId id="277" r:id="rId11"/>
    <p:sldId id="269" r:id="rId12"/>
    <p:sldId id="270" r:id="rId13"/>
    <p:sldId id="272" r:id="rId14"/>
    <p:sldId id="274" r:id="rId15"/>
    <p:sldId id="263" r:id="rId16"/>
    <p:sldId id="265"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 Frei Pérez" initials="AM" lastIdx="5" clrIdx="0">
    <p:extLst>
      <p:ext uri="{19B8F6BF-5375-455C-9EA6-DF929625EA0E}">
        <p15:presenceInfo xmlns:p15="http://schemas.microsoft.com/office/powerpoint/2012/main" userId="Ing. Frei Pé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0" d="100"/>
          <a:sy n="120" d="100"/>
        </p:scale>
        <p:origin x="17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34876-C38E-435E-A85F-F8DB91CF71A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948351B6-D81F-48ED-A86C-69F3D0F84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3515467-D831-4EC5-9D30-13E9FE0F6133}"/>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5" name="Marcador de pie de página 4">
            <a:extLst>
              <a:ext uri="{FF2B5EF4-FFF2-40B4-BE49-F238E27FC236}">
                <a16:creationId xmlns:a16="http://schemas.microsoft.com/office/drawing/2014/main" id="{9B259805-55AE-4629-82EE-D5C3B9FA91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170923-3B85-426E-8A84-0B1D60225F89}"/>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1905998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58C53-ADBE-41B4-B436-C4327B498CE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2962605-BFF5-4FDC-9B1D-B3156627B8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199B06-D019-4259-96BE-CA727EB2AFB0}"/>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5" name="Marcador de pie de página 4">
            <a:extLst>
              <a:ext uri="{FF2B5EF4-FFF2-40B4-BE49-F238E27FC236}">
                <a16:creationId xmlns:a16="http://schemas.microsoft.com/office/drawing/2014/main" id="{BA8D131C-E804-4BF8-AF5D-7E1230FB9B2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E9EBB8D-ED21-4B74-AA35-30A35A80EB3C}"/>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41021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4E9D4-BDF0-4E71-BAB6-C04B113C9C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F500B10-123D-48FD-9177-38841020D7E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93A64C5-B989-4973-B0F7-D203D5DEC8E9}"/>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5" name="Marcador de pie de página 4">
            <a:extLst>
              <a:ext uri="{FF2B5EF4-FFF2-40B4-BE49-F238E27FC236}">
                <a16:creationId xmlns:a16="http://schemas.microsoft.com/office/drawing/2014/main" id="{233B879F-7AB7-458A-84B3-7ECFCE56FE7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1B7ECC-528D-4C1D-9C45-DF858F7ACF4F}"/>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404924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7394C-240B-4F43-A4A0-F1DA643F92B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E021048-67CC-41F7-9C65-DE6056CD0B7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2D30EA9-E3A4-49C3-8E47-18B72D67C300}"/>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5" name="Marcador de pie de página 4">
            <a:extLst>
              <a:ext uri="{FF2B5EF4-FFF2-40B4-BE49-F238E27FC236}">
                <a16:creationId xmlns:a16="http://schemas.microsoft.com/office/drawing/2014/main" id="{4226EB17-40C6-4A99-892C-F8F62C9E487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902AAD1-91E3-403B-8D5B-F80121AE37DA}"/>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316980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BFE95-3274-4C30-AF29-FB8DB79AC8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D50A42A-C70C-42FC-A009-530CDAFD72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405F3E-89DE-4264-A7A0-D5AFFC09F861}"/>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5" name="Marcador de pie de página 4">
            <a:extLst>
              <a:ext uri="{FF2B5EF4-FFF2-40B4-BE49-F238E27FC236}">
                <a16:creationId xmlns:a16="http://schemas.microsoft.com/office/drawing/2014/main" id="{78BDDDF1-D982-4686-B6D2-8D1486B17AD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38DFE63-CCC1-4620-B1B5-90ECE3962B68}"/>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378286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FB4CC-BEB3-44F0-9359-EFA78BF4891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76D211-64B9-48D6-A904-7348C5E55ED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5C03034-217B-47AD-881A-17AE62E507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465459FB-8AFC-4FED-A35A-827D755B507E}"/>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6" name="Marcador de pie de página 5">
            <a:extLst>
              <a:ext uri="{FF2B5EF4-FFF2-40B4-BE49-F238E27FC236}">
                <a16:creationId xmlns:a16="http://schemas.microsoft.com/office/drawing/2014/main" id="{A68C37D7-16F0-4491-881F-3360E93FF4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A065473-D093-47E4-83B1-B8F84832A925}"/>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366166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E9342-3CBC-46BA-BC58-D79FC3F7D13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F2E331F-7AE3-4D51-809D-4576E155A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50AA16-C591-41DE-BB8F-177D139B1B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63B2D5F9-625E-4F6B-952D-E21FEAAC0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7E20FC5-53A0-47C2-AA41-166C9FA267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DD2023BD-2853-4D51-BD8B-7E296F8A35D5}"/>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8" name="Marcador de pie de página 7">
            <a:extLst>
              <a:ext uri="{FF2B5EF4-FFF2-40B4-BE49-F238E27FC236}">
                <a16:creationId xmlns:a16="http://schemas.microsoft.com/office/drawing/2014/main" id="{841BFBB0-5252-4637-8041-F02C7122CD8A}"/>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429D31D-17A2-4128-85F9-3C302DAC7B42}"/>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53213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9C761-1469-418D-BC07-20317B5C10A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1424170-B804-4A22-BA8B-F0F85AC9C9D4}"/>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4" name="Marcador de pie de página 3">
            <a:extLst>
              <a:ext uri="{FF2B5EF4-FFF2-40B4-BE49-F238E27FC236}">
                <a16:creationId xmlns:a16="http://schemas.microsoft.com/office/drawing/2014/main" id="{9CA851E6-37D7-44AF-8FDF-DB1BDD9297C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6BA7538-A0B5-4AFE-9424-8EA0DE47E7A4}"/>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317636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3F8E5E3-C1B6-421F-8D09-FE047687EA7C}"/>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3" name="Marcador de pie de página 2">
            <a:extLst>
              <a:ext uri="{FF2B5EF4-FFF2-40B4-BE49-F238E27FC236}">
                <a16:creationId xmlns:a16="http://schemas.microsoft.com/office/drawing/2014/main" id="{7B35EC63-BD20-43E8-8D71-73C92642504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D15A4C6-0B95-482E-BBBB-13C21D885783}"/>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20952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0EEB0C-E9C1-4049-B942-B813535AF9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F0A37CC-DFF9-4AE6-818B-F11E19C568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FCB6F12-A15D-4B66-9CAF-6022253A3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23334A1-11A1-4534-B830-3CFD0C14B817}"/>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6" name="Marcador de pie de página 5">
            <a:extLst>
              <a:ext uri="{FF2B5EF4-FFF2-40B4-BE49-F238E27FC236}">
                <a16:creationId xmlns:a16="http://schemas.microsoft.com/office/drawing/2014/main" id="{B222DC36-EDB2-44FF-A1C1-33AA207E220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B343B0D-81A8-434F-9C00-0861AB0FD9D0}"/>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80777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2EED3-C688-4A00-8835-FBC687BB86D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7420E76-861D-4413-AB06-6F4C7E231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8E570A7-FC42-46C1-97E9-A38DB39D8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A6AC33B-C299-4378-83D8-F8FBAD604619}"/>
              </a:ext>
            </a:extLst>
          </p:cNvPr>
          <p:cNvSpPr>
            <a:spLocks noGrp="1"/>
          </p:cNvSpPr>
          <p:nvPr>
            <p:ph type="dt" sz="half" idx="10"/>
          </p:nvPr>
        </p:nvSpPr>
        <p:spPr/>
        <p:txBody>
          <a:bodyPr/>
          <a:lstStyle/>
          <a:p>
            <a:fld id="{B01AC809-3688-4262-9E4A-C616356A8FE5}" type="datetimeFigureOut">
              <a:rPr lang="es-MX" smtClean="0"/>
              <a:t>09/04/2026</a:t>
            </a:fld>
            <a:endParaRPr lang="es-MX"/>
          </a:p>
        </p:txBody>
      </p:sp>
      <p:sp>
        <p:nvSpPr>
          <p:cNvPr id="6" name="Marcador de pie de página 5">
            <a:extLst>
              <a:ext uri="{FF2B5EF4-FFF2-40B4-BE49-F238E27FC236}">
                <a16:creationId xmlns:a16="http://schemas.microsoft.com/office/drawing/2014/main" id="{EBDD33C7-3A23-4591-BFB5-A0297BA0122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7131F3D-F13F-4434-9A96-7A5E5BB71615}"/>
              </a:ext>
            </a:extLst>
          </p:cNvPr>
          <p:cNvSpPr>
            <a:spLocks noGrp="1"/>
          </p:cNvSpPr>
          <p:nvPr>
            <p:ph type="sldNum" sz="quarter" idx="12"/>
          </p:nvPr>
        </p:nvSpPr>
        <p:spPr/>
        <p:txBody>
          <a:bodyPr/>
          <a:lstStyle/>
          <a:p>
            <a:fld id="{EEFAF628-C39C-4676-9C45-08F6F093D2F5}" type="slidenum">
              <a:rPr lang="es-MX" smtClean="0"/>
              <a:t>‹Nº›</a:t>
            </a:fld>
            <a:endParaRPr lang="es-MX"/>
          </a:p>
        </p:txBody>
      </p:sp>
    </p:spTree>
    <p:extLst>
      <p:ext uri="{BB962C8B-B14F-4D97-AF65-F5344CB8AC3E}">
        <p14:creationId xmlns:p14="http://schemas.microsoft.com/office/powerpoint/2010/main" val="383943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EAE197D-9157-44DC-BACF-B934E1BFE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832F763-91DC-4061-A71D-7CB132034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7F1FAF8-04AA-4E8F-A3CD-99E1DB420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C809-3688-4262-9E4A-C616356A8FE5}" type="datetimeFigureOut">
              <a:rPr lang="es-MX" smtClean="0"/>
              <a:t>09/04/2026</a:t>
            </a:fld>
            <a:endParaRPr lang="es-MX"/>
          </a:p>
        </p:txBody>
      </p:sp>
      <p:sp>
        <p:nvSpPr>
          <p:cNvPr id="5" name="Marcador de pie de página 4">
            <a:extLst>
              <a:ext uri="{FF2B5EF4-FFF2-40B4-BE49-F238E27FC236}">
                <a16:creationId xmlns:a16="http://schemas.microsoft.com/office/drawing/2014/main" id="{4F869B85-E6EF-4BA6-B643-BA13A71D8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E7C767BF-239E-424F-8BD8-534333BF5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AF628-C39C-4676-9C45-08F6F093D2F5}" type="slidenum">
              <a:rPr lang="es-MX" smtClean="0"/>
              <a:t>‹Nº›</a:t>
            </a:fld>
            <a:endParaRPr lang="es-MX"/>
          </a:p>
        </p:txBody>
      </p:sp>
    </p:spTree>
    <p:extLst>
      <p:ext uri="{BB962C8B-B14F-4D97-AF65-F5344CB8AC3E}">
        <p14:creationId xmlns:p14="http://schemas.microsoft.com/office/powerpoint/2010/main" val="3104444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A81B2-C8B2-484E-A22F-5CA8EBFCC328}"/>
              </a:ext>
            </a:extLst>
          </p:cNvPr>
          <p:cNvSpPr>
            <a:spLocks noGrp="1"/>
          </p:cNvSpPr>
          <p:nvPr>
            <p:ph type="ctrTitle"/>
          </p:nvPr>
        </p:nvSpPr>
        <p:spPr>
          <a:xfrm>
            <a:off x="1524000" y="1835427"/>
            <a:ext cx="9144000" cy="2387600"/>
          </a:xfrm>
        </p:spPr>
        <p:txBody>
          <a:bodyPr>
            <a:normAutofit fontScale="90000"/>
          </a:bodyPr>
          <a:lstStyle/>
          <a:p>
            <a:r>
              <a:rPr lang="es-MX" dirty="0">
                <a:latin typeface="Aharoni" panose="02010803020104030203" pitchFamily="2" charset="-79"/>
                <a:cs typeface="Aharoni" panose="02010803020104030203" pitchFamily="2" charset="-79"/>
              </a:rPr>
              <a:t>MANUAL DE SALIDA DE MATERIA PRIMA A ORDENES DE PRODUCCIÓN </a:t>
            </a:r>
          </a:p>
        </p:txBody>
      </p:sp>
    </p:spTree>
    <p:extLst>
      <p:ext uri="{BB962C8B-B14F-4D97-AF65-F5344CB8AC3E}">
        <p14:creationId xmlns:p14="http://schemas.microsoft.com/office/powerpoint/2010/main" val="240697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83858" y="222513"/>
            <a:ext cx="11753675" cy="1756842"/>
          </a:xfrm>
        </p:spPr>
        <p:txBody>
          <a:bodyPr>
            <a:normAutofit/>
          </a:bodyPr>
          <a:lstStyle/>
          <a:p>
            <a:r>
              <a:rPr lang="es-MX" sz="2400" dirty="0"/>
              <a:t>2.- Ingresar al menú de hi control se seleccionará esta ruta con muestra la fig. 2:</a:t>
            </a:r>
            <a:br>
              <a:rPr lang="es-MX" sz="2400" dirty="0"/>
            </a:br>
            <a:r>
              <a:rPr lang="es-MX" sz="2400" dirty="0"/>
              <a:t> </a:t>
            </a:r>
            <a:br>
              <a:rPr lang="es-MX" sz="2400" dirty="0"/>
            </a:br>
            <a:r>
              <a:rPr lang="es-MX" sz="2400" dirty="0"/>
              <a:t>PROD AJ – INVENTARIO – MATERIA PRIMA – SALIDA DE MAT PRIMA X ODT</a:t>
            </a:r>
          </a:p>
        </p:txBody>
      </p:sp>
      <p:pic>
        <p:nvPicPr>
          <p:cNvPr id="5" name="Imagen 4">
            <a:extLst>
              <a:ext uri="{FF2B5EF4-FFF2-40B4-BE49-F238E27FC236}">
                <a16:creationId xmlns:a16="http://schemas.microsoft.com/office/drawing/2014/main" id="{1D1D2F0C-75D6-4399-A1F6-8D60F32004ED}"/>
              </a:ext>
            </a:extLst>
          </p:cNvPr>
          <p:cNvPicPr>
            <a:picLocks noChangeAspect="1"/>
          </p:cNvPicPr>
          <p:nvPr/>
        </p:nvPicPr>
        <p:blipFill rotWithShape="1">
          <a:blip r:embed="rId2"/>
          <a:srcRect t="11848" r="20898" b="37491"/>
          <a:stretch/>
        </p:blipFill>
        <p:spPr>
          <a:xfrm>
            <a:off x="527573" y="2055302"/>
            <a:ext cx="10408644" cy="3749880"/>
          </a:xfrm>
          <a:prstGeom prst="rect">
            <a:avLst/>
          </a:prstGeom>
        </p:spPr>
      </p:pic>
      <p:sp>
        <p:nvSpPr>
          <p:cNvPr id="6" name="Rectángulo: esquinas redondeadas 5">
            <a:extLst>
              <a:ext uri="{FF2B5EF4-FFF2-40B4-BE49-F238E27FC236}">
                <a16:creationId xmlns:a16="http://schemas.microsoft.com/office/drawing/2014/main" id="{03A096A2-A65D-442C-AA1E-A3903835A1C4}"/>
              </a:ext>
            </a:extLst>
          </p:cNvPr>
          <p:cNvSpPr/>
          <p:nvPr/>
        </p:nvSpPr>
        <p:spPr>
          <a:xfrm>
            <a:off x="5914239" y="2055302"/>
            <a:ext cx="587229" cy="2516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5D4F9DC4-F0ED-4E7E-8ECC-123BF7AEBDFC}"/>
              </a:ext>
            </a:extLst>
          </p:cNvPr>
          <p:cNvSpPr/>
          <p:nvPr/>
        </p:nvSpPr>
        <p:spPr>
          <a:xfrm>
            <a:off x="6060695" y="2814197"/>
            <a:ext cx="587229" cy="340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669DD5EE-8780-4887-85A3-7E105D34095F}"/>
              </a:ext>
            </a:extLst>
          </p:cNvPr>
          <p:cNvSpPr/>
          <p:nvPr/>
        </p:nvSpPr>
        <p:spPr>
          <a:xfrm>
            <a:off x="7144273" y="3930242"/>
            <a:ext cx="892380" cy="2715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4CA4B2FD-5E70-48DB-A1CD-601A1DF01702}"/>
              </a:ext>
            </a:extLst>
          </p:cNvPr>
          <p:cNvSpPr/>
          <p:nvPr/>
        </p:nvSpPr>
        <p:spPr>
          <a:xfrm>
            <a:off x="8251620" y="4996733"/>
            <a:ext cx="1714501" cy="204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angular 10">
            <a:extLst>
              <a:ext uri="{FF2B5EF4-FFF2-40B4-BE49-F238E27FC236}">
                <a16:creationId xmlns:a16="http://schemas.microsoft.com/office/drawing/2014/main" id="{223E7958-8653-45E6-829B-F7A49517BF7B}"/>
              </a:ext>
            </a:extLst>
          </p:cNvPr>
          <p:cNvCxnSpPr>
            <a:endCxn id="7" idx="1"/>
          </p:cNvCxnSpPr>
          <p:nvPr/>
        </p:nvCxnSpPr>
        <p:spPr>
          <a:xfrm rot="16200000" flipH="1">
            <a:off x="5619476" y="2543010"/>
            <a:ext cx="677258" cy="20517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a:extLst>
              <a:ext uri="{FF2B5EF4-FFF2-40B4-BE49-F238E27FC236}">
                <a16:creationId xmlns:a16="http://schemas.microsoft.com/office/drawing/2014/main" id="{719D3AA7-A3D8-488E-A077-2CD17EBE1545}"/>
              </a:ext>
            </a:extLst>
          </p:cNvPr>
          <p:cNvCxnSpPr>
            <a:cxnSpLocks/>
          </p:cNvCxnSpPr>
          <p:nvPr/>
        </p:nvCxnSpPr>
        <p:spPr>
          <a:xfrm rot="16200000" flipH="1">
            <a:off x="6255877" y="3237448"/>
            <a:ext cx="986832" cy="789967"/>
          </a:xfrm>
          <a:prstGeom prst="bentConnector3">
            <a:avLst>
              <a:gd name="adj1" fmla="val 10015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C0E6BCCE-0446-4092-A8BD-B8BB049D6FA2}"/>
              </a:ext>
            </a:extLst>
          </p:cNvPr>
          <p:cNvCxnSpPr>
            <a:cxnSpLocks/>
          </p:cNvCxnSpPr>
          <p:nvPr/>
        </p:nvCxnSpPr>
        <p:spPr>
          <a:xfrm rot="16200000" flipH="1">
            <a:off x="7339563" y="4217827"/>
            <a:ext cx="938031" cy="886083"/>
          </a:xfrm>
          <a:prstGeom prst="bentConnector3">
            <a:avLst>
              <a:gd name="adj1" fmla="val 10097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9C8E51B-20EE-457A-BBFF-2DCC8E138E9B}"/>
              </a:ext>
            </a:extLst>
          </p:cNvPr>
          <p:cNvSpPr/>
          <p:nvPr/>
        </p:nvSpPr>
        <p:spPr>
          <a:xfrm>
            <a:off x="5619813" y="5943756"/>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2</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5260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83857" y="3076776"/>
            <a:ext cx="11753675" cy="851278"/>
          </a:xfrm>
        </p:spPr>
        <p:txBody>
          <a:bodyPr>
            <a:normAutofit/>
          </a:bodyPr>
          <a:lstStyle/>
          <a:p>
            <a:r>
              <a:rPr lang="es-MX" sz="2400" dirty="0"/>
              <a:t>3.1.- Se localiza el producto a dar salida y se selecciona</a:t>
            </a:r>
          </a:p>
        </p:txBody>
      </p:sp>
      <p:pic>
        <p:nvPicPr>
          <p:cNvPr id="4" name="Imagen 3">
            <a:extLst>
              <a:ext uri="{FF2B5EF4-FFF2-40B4-BE49-F238E27FC236}">
                <a16:creationId xmlns:a16="http://schemas.microsoft.com/office/drawing/2014/main" id="{374A372F-C456-4B66-B792-A76F9FCD5642}"/>
              </a:ext>
            </a:extLst>
          </p:cNvPr>
          <p:cNvPicPr>
            <a:picLocks noChangeAspect="1"/>
          </p:cNvPicPr>
          <p:nvPr/>
        </p:nvPicPr>
        <p:blipFill>
          <a:blip r:embed="rId2"/>
          <a:stretch>
            <a:fillRect/>
          </a:stretch>
        </p:blipFill>
        <p:spPr>
          <a:xfrm>
            <a:off x="183857" y="1037821"/>
            <a:ext cx="11426505" cy="2206554"/>
          </a:xfrm>
          <a:prstGeom prst="rect">
            <a:avLst/>
          </a:prstGeom>
        </p:spPr>
      </p:pic>
      <p:sp>
        <p:nvSpPr>
          <p:cNvPr id="5" name="Rectángulo: esquinas redondeadas 4">
            <a:extLst>
              <a:ext uri="{FF2B5EF4-FFF2-40B4-BE49-F238E27FC236}">
                <a16:creationId xmlns:a16="http://schemas.microsoft.com/office/drawing/2014/main" id="{36DD69AB-5653-453F-BB8A-1595ADD9CB93}"/>
              </a:ext>
            </a:extLst>
          </p:cNvPr>
          <p:cNvSpPr/>
          <p:nvPr/>
        </p:nvSpPr>
        <p:spPr>
          <a:xfrm>
            <a:off x="1367406" y="1661020"/>
            <a:ext cx="1409350" cy="2516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esquinas redondeadas 5">
            <a:extLst>
              <a:ext uri="{FF2B5EF4-FFF2-40B4-BE49-F238E27FC236}">
                <a16:creationId xmlns:a16="http://schemas.microsoft.com/office/drawing/2014/main" id="{DB9F3308-E601-452B-9BBF-A3596C8EDC31}"/>
              </a:ext>
            </a:extLst>
          </p:cNvPr>
          <p:cNvSpPr/>
          <p:nvPr/>
        </p:nvSpPr>
        <p:spPr>
          <a:xfrm>
            <a:off x="4763409" y="2079511"/>
            <a:ext cx="696286" cy="2516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D1769C48-6AC5-49F5-A70A-162BAAA092CF}"/>
              </a:ext>
            </a:extLst>
          </p:cNvPr>
          <p:cNvPicPr>
            <a:picLocks noChangeAspect="1"/>
          </p:cNvPicPr>
          <p:nvPr/>
        </p:nvPicPr>
        <p:blipFill rotWithShape="1">
          <a:blip r:embed="rId3"/>
          <a:srcRect l="20944" t="30859" r="20976" b="23801"/>
          <a:stretch/>
        </p:blipFill>
        <p:spPr>
          <a:xfrm>
            <a:off x="254468" y="3751916"/>
            <a:ext cx="6455349" cy="2834640"/>
          </a:xfrm>
          <a:prstGeom prst="rect">
            <a:avLst/>
          </a:prstGeom>
        </p:spPr>
      </p:pic>
      <p:sp>
        <p:nvSpPr>
          <p:cNvPr id="12" name="Título 1">
            <a:extLst>
              <a:ext uri="{FF2B5EF4-FFF2-40B4-BE49-F238E27FC236}">
                <a16:creationId xmlns:a16="http://schemas.microsoft.com/office/drawing/2014/main" id="{8FACF39C-30AD-4D13-9CC4-03655D3820A6}"/>
              </a:ext>
            </a:extLst>
          </p:cNvPr>
          <p:cNvSpPr txBox="1">
            <a:spLocks/>
          </p:cNvSpPr>
          <p:nvPr/>
        </p:nvSpPr>
        <p:spPr>
          <a:xfrm>
            <a:off x="219162" y="72504"/>
            <a:ext cx="11753675" cy="9912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dirty="0"/>
              <a:t>3.- Seleccionaremos el apartado de SALIDA DE CONSUMIBLES fig. 3 y en la opción de agregar se capturan todos los materiales que se encuentran en la hoja rosa </a:t>
            </a:r>
            <a:r>
              <a:rPr lang="es-ES" sz="2400" dirty="0">
                <a:ln w="0"/>
                <a:effectLst>
                  <a:outerShdw blurRad="38100" dist="19050" dir="2700000" algn="tl" rotWithShape="0">
                    <a:schemeClr val="dk1">
                      <a:alpha val="40000"/>
                    </a:schemeClr>
                  </a:outerShdw>
                </a:effectLst>
              </a:rPr>
              <a:t>Fig. 3.2 </a:t>
            </a:r>
            <a:r>
              <a:rPr lang="es-ES" sz="2400" dirty="0"/>
              <a:t>que sean consumibles y de empaque.</a:t>
            </a:r>
          </a:p>
        </p:txBody>
      </p:sp>
      <p:sp>
        <p:nvSpPr>
          <p:cNvPr id="8" name="Rectángulo 7">
            <a:extLst>
              <a:ext uri="{FF2B5EF4-FFF2-40B4-BE49-F238E27FC236}">
                <a16:creationId xmlns:a16="http://schemas.microsoft.com/office/drawing/2014/main" id="{2F424050-20B1-49FA-97DC-F585BBC6CCAD}"/>
              </a:ext>
            </a:extLst>
          </p:cNvPr>
          <p:cNvSpPr/>
          <p:nvPr/>
        </p:nvSpPr>
        <p:spPr>
          <a:xfrm>
            <a:off x="5295718" y="2876721"/>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3</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ángulo 9">
            <a:extLst>
              <a:ext uri="{FF2B5EF4-FFF2-40B4-BE49-F238E27FC236}">
                <a16:creationId xmlns:a16="http://schemas.microsoft.com/office/drawing/2014/main" id="{F136DEC9-76F2-41E3-8B03-881398D0B6B8}"/>
              </a:ext>
            </a:extLst>
          </p:cNvPr>
          <p:cNvSpPr/>
          <p:nvPr/>
        </p:nvSpPr>
        <p:spPr>
          <a:xfrm>
            <a:off x="2531737" y="6457890"/>
            <a:ext cx="92845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3.1</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11" name="Imagen 10">
            <a:extLst>
              <a:ext uri="{FF2B5EF4-FFF2-40B4-BE49-F238E27FC236}">
                <a16:creationId xmlns:a16="http://schemas.microsoft.com/office/drawing/2014/main" id="{099D5CDB-C2AA-48D9-9651-CC36C76320A9}"/>
              </a:ext>
            </a:extLst>
          </p:cNvPr>
          <p:cNvPicPr>
            <a:picLocks noChangeAspect="1"/>
          </p:cNvPicPr>
          <p:nvPr/>
        </p:nvPicPr>
        <p:blipFill rotWithShape="1">
          <a:blip r:embed="rId4">
            <a:extLst>
              <a:ext uri="{28A0092B-C50C-407E-A947-70E740481C1C}">
                <a14:useLocalDpi xmlns:a14="http://schemas.microsoft.com/office/drawing/2010/main" val="0"/>
              </a:ext>
            </a:extLst>
          </a:blip>
          <a:srcRect l="6537" t="9185" b="5433"/>
          <a:stretch/>
        </p:blipFill>
        <p:spPr>
          <a:xfrm rot="16200000">
            <a:off x="8038114" y="2885726"/>
            <a:ext cx="2571121" cy="4177719"/>
          </a:xfrm>
          <a:prstGeom prst="rect">
            <a:avLst/>
          </a:prstGeom>
        </p:spPr>
      </p:pic>
      <p:sp>
        <p:nvSpPr>
          <p:cNvPr id="13" name="Rectángulo: esquinas redondeadas 12">
            <a:extLst>
              <a:ext uri="{FF2B5EF4-FFF2-40B4-BE49-F238E27FC236}">
                <a16:creationId xmlns:a16="http://schemas.microsoft.com/office/drawing/2014/main" id="{70731A10-A2C9-48EC-A624-7161335ABEC5}"/>
              </a:ext>
            </a:extLst>
          </p:cNvPr>
          <p:cNvSpPr/>
          <p:nvPr/>
        </p:nvSpPr>
        <p:spPr>
          <a:xfrm>
            <a:off x="7482439" y="4482674"/>
            <a:ext cx="3682469" cy="9838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60257BE8-C5BA-4BCB-999B-1D317A121CAF}"/>
              </a:ext>
            </a:extLst>
          </p:cNvPr>
          <p:cNvSpPr/>
          <p:nvPr/>
        </p:nvSpPr>
        <p:spPr>
          <a:xfrm>
            <a:off x="8946239" y="6235546"/>
            <a:ext cx="92845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3.2</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6" name="Rectángulo: esquinas redondeadas 15">
            <a:extLst>
              <a:ext uri="{FF2B5EF4-FFF2-40B4-BE49-F238E27FC236}">
                <a16:creationId xmlns:a16="http://schemas.microsoft.com/office/drawing/2014/main" id="{1D087C7E-7414-4AC6-BE02-1F4CDA0B4737}"/>
              </a:ext>
            </a:extLst>
          </p:cNvPr>
          <p:cNvSpPr/>
          <p:nvPr/>
        </p:nvSpPr>
        <p:spPr>
          <a:xfrm>
            <a:off x="2776756" y="6235546"/>
            <a:ext cx="763562" cy="3128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118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83858" y="222513"/>
            <a:ext cx="11753675" cy="1325563"/>
          </a:xfrm>
        </p:spPr>
        <p:txBody>
          <a:bodyPr>
            <a:normAutofit/>
          </a:bodyPr>
          <a:lstStyle/>
          <a:p>
            <a:r>
              <a:rPr lang="es-MX" sz="2400" dirty="0"/>
              <a:t>4.- Se coloca la cantidad de material en la columna </a:t>
            </a:r>
            <a:r>
              <a:rPr lang="es-MX" sz="2400" b="1" dirty="0"/>
              <a:t>a surtir </a:t>
            </a:r>
            <a:r>
              <a:rPr lang="es-MX" sz="2400" dirty="0"/>
              <a:t>que se tiene en la hoja rosa, se oprime el botón surtir para colocar el folio de la hoja rosa, el numero de empleado y luego se oprime surtir figuras 4 y 4.1. </a:t>
            </a:r>
          </a:p>
        </p:txBody>
      </p:sp>
      <p:pic>
        <p:nvPicPr>
          <p:cNvPr id="4" name="Imagen 3">
            <a:extLst>
              <a:ext uri="{FF2B5EF4-FFF2-40B4-BE49-F238E27FC236}">
                <a16:creationId xmlns:a16="http://schemas.microsoft.com/office/drawing/2014/main" id="{2DD437D5-8F64-4A9F-AEDE-11088AED591E}"/>
              </a:ext>
            </a:extLst>
          </p:cNvPr>
          <p:cNvPicPr>
            <a:picLocks noChangeAspect="1"/>
          </p:cNvPicPr>
          <p:nvPr/>
        </p:nvPicPr>
        <p:blipFill>
          <a:blip r:embed="rId2"/>
          <a:stretch>
            <a:fillRect/>
          </a:stretch>
        </p:blipFill>
        <p:spPr>
          <a:xfrm>
            <a:off x="4389312" y="1402079"/>
            <a:ext cx="7618830" cy="5233407"/>
          </a:xfrm>
          <a:prstGeom prst="rect">
            <a:avLst/>
          </a:prstGeom>
        </p:spPr>
      </p:pic>
      <p:pic>
        <p:nvPicPr>
          <p:cNvPr id="5" name="Imagen 4">
            <a:extLst>
              <a:ext uri="{FF2B5EF4-FFF2-40B4-BE49-F238E27FC236}">
                <a16:creationId xmlns:a16="http://schemas.microsoft.com/office/drawing/2014/main" id="{6067E5C5-B5EF-4EAE-87E3-6736559300F4}"/>
              </a:ext>
            </a:extLst>
          </p:cNvPr>
          <p:cNvPicPr>
            <a:picLocks noChangeAspect="1"/>
          </p:cNvPicPr>
          <p:nvPr/>
        </p:nvPicPr>
        <p:blipFill rotWithShape="1">
          <a:blip r:embed="rId3">
            <a:extLst>
              <a:ext uri="{28A0092B-C50C-407E-A947-70E740481C1C}">
                <a14:useLocalDpi xmlns:a14="http://schemas.microsoft.com/office/drawing/2010/main" val="0"/>
              </a:ext>
            </a:extLst>
          </a:blip>
          <a:srcRect l="6537" t="9185" b="5433"/>
          <a:stretch/>
        </p:blipFill>
        <p:spPr>
          <a:xfrm rot="16200000">
            <a:off x="987157" y="1453166"/>
            <a:ext cx="2571121" cy="4177719"/>
          </a:xfrm>
          <a:prstGeom prst="rect">
            <a:avLst/>
          </a:prstGeom>
        </p:spPr>
      </p:pic>
      <p:sp>
        <p:nvSpPr>
          <p:cNvPr id="6" name="Rectángulo: esquinas redondeadas 5">
            <a:extLst>
              <a:ext uri="{FF2B5EF4-FFF2-40B4-BE49-F238E27FC236}">
                <a16:creationId xmlns:a16="http://schemas.microsoft.com/office/drawing/2014/main" id="{E6CD269A-587C-43F6-BE17-D072136844A4}"/>
              </a:ext>
            </a:extLst>
          </p:cNvPr>
          <p:cNvSpPr/>
          <p:nvPr/>
        </p:nvSpPr>
        <p:spPr>
          <a:xfrm>
            <a:off x="8580120" y="6172200"/>
            <a:ext cx="518160" cy="463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21DEF9DB-4582-4AE7-9816-135539BA4254}"/>
              </a:ext>
            </a:extLst>
          </p:cNvPr>
          <p:cNvSpPr/>
          <p:nvPr/>
        </p:nvSpPr>
        <p:spPr>
          <a:xfrm>
            <a:off x="2071011" y="4827586"/>
            <a:ext cx="92845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4.1</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esquinas redondeadas 7">
            <a:extLst>
              <a:ext uri="{FF2B5EF4-FFF2-40B4-BE49-F238E27FC236}">
                <a16:creationId xmlns:a16="http://schemas.microsoft.com/office/drawing/2014/main" id="{ACE0FDD6-CD07-4C88-8819-CE0187186E08}"/>
              </a:ext>
            </a:extLst>
          </p:cNvPr>
          <p:cNvSpPr/>
          <p:nvPr/>
        </p:nvSpPr>
        <p:spPr>
          <a:xfrm>
            <a:off x="583882" y="3202514"/>
            <a:ext cx="3682469" cy="9838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7298F3EA-B1B8-42D6-9BAB-1DFBB8E6E536}"/>
              </a:ext>
            </a:extLst>
          </p:cNvPr>
          <p:cNvSpPr/>
          <p:nvPr/>
        </p:nvSpPr>
        <p:spPr>
          <a:xfrm>
            <a:off x="3356340" y="2385034"/>
            <a:ext cx="651780" cy="463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redondeadas 9">
            <a:extLst>
              <a:ext uri="{FF2B5EF4-FFF2-40B4-BE49-F238E27FC236}">
                <a16:creationId xmlns:a16="http://schemas.microsoft.com/office/drawing/2014/main" id="{71F597B6-2985-4F0C-9150-F16E134CDC0E}"/>
              </a:ext>
            </a:extLst>
          </p:cNvPr>
          <p:cNvSpPr/>
          <p:nvPr/>
        </p:nvSpPr>
        <p:spPr>
          <a:xfrm>
            <a:off x="430260" y="2477326"/>
            <a:ext cx="1737732" cy="463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D2E64D80-45C4-4973-B8F2-468F3EDE609B}"/>
              </a:ext>
            </a:extLst>
          </p:cNvPr>
          <p:cNvSpPr/>
          <p:nvPr/>
        </p:nvSpPr>
        <p:spPr>
          <a:xfrm>
            <a:off x="3692184" y="5228072"/>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4</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7975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25135" y="79819"/>
            <a:ext cx="11753675" cy="2327876"/>
          </a:xfrm>
        </p:spPr>
        <p:txBody>
          <a:bodyPr>
            <a:normAutofit/>
          </a:bodyPr>
          <a:lstStyle/>
          <a:p>
            <a:r>
              <a:rPr lang="es-MX" sz="2400" dirty="0"/>
              <a:t>5.-Cuando se surte el consumible, el sistema automáticamente realiza el registro de la salida del producto del almacen de materia prima a inventario de producción en proceso. </a:t>
            </a:r>
            <a:br>
              <a:rPr lang="es-MX" sz="2400" dirty="0"/>
            </a:br>
            <a:br>
              <a:rPr lang="es-MX" sz="2400" dirty="0"/>
            </a:br>
            <a:r>
              <a:rPr lang="es-MX" sz="2400" dirty="0"/>
              <a:t>Se podrán consultar en el apartado de HISTORIAL DE SALIDAS</a:t>
            </a:r>
            <a:br>
              <a:rPr lang="es-MX" sz="2400" dirty="0"/>
            </a:br>
            <a:br>
              <a:rPr lang="es-MX" sz="2400" dirty="0"/>
            </a:br>
            <a:r>
              <a:rPr lang="es-MX" sz="2400" dirty="0"/>
              <a:t>En el botón de ACCIONES se puede imprimir la salida, como la de la imagen de abajo</a:t>
            </a:r>
          </a:p>
        </p:txBody>
      </p:sp>
      <p:pic>
        <p:nvPicPr>
          <p:cNvPr id="4" name="Imagen 3">
            <a:extLst>
              <a:ext uri="{FF2B5EF4-FFF2-40B4-BE49-F238E27FC236}">
                <a16:creationId xmlns:a16="http://schemas.microsoft.com/office/drawing/2014/main" id="{45FA5A20-8A82-41FF-803C-88D5B3942933}"/>
              </a:ext>
            </a:extLst>
          </p:cNvPr>
          <p:cNvPicPr>
            <a:picLocks noChangeAspect="1"/>
          </p:cNvPicPr>
          <p:nvPr/>
        </p:nvPicPr>
        <p:blipFill>
          <a:blip r:embed="rId2"/>
          <a:stretch>
            <a:fillRect/>
          </a:stretch>
        </p:blipFill>
        <p:spPr>
          <a:xfrm>
            <a:off x="367149" y="2277986"/>
            <a:ext cx="6925169" cy="3006630"/>
          </a:xfrm>
          <a:prstGeom prst="rect">
            <a:avLst/>
          </a:prstGeom>
        </p:spPr>
      </p:pic>
      <p:sp>
        <p:nvSpPr>
          <p:cNvPr id="5" name="Rectángulo: esquinas redondeadas 4">
            <a:extLst>
              <a:ext uri="{FF2B5EF4-FFF2-40B4-BE49-F238E27FC236}">
                <a16:creationId xmlns:a16="http://schemas.microsoft.com/office/drawing/2014/main" id="{C99C76E9-B234-472A-B577-8F5B1A331F34}"/>
              </a:ext>
            </a:extLst>
          </p:cNvPr>
          <p:cNvSpPr/>
          <p:nvPr/>
        </p:nvSpPr>
        <p:spPr>
          <a:xfrm>
            <a:off x="1469472" y="2688757"/>
            <a:ext cx="644554" cy="109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esquinas redondeadas 5">
            <a:extLst>
              <a:ext uri="{FF2B5EF4-FFF2-40B4-BE49-F238E27FC236}">
                <a16:creationId xmlns:a16="http://schemas.microsoft.com/office/drawing/2014/main" id="{E1C14C20-5FFA-4BF5-ACAC-81C094F204C0}"/>
              </a:ext>
            </a:extLst>
          </p:cNvPr>
          <p:cNvSpPr/>
          <p:nvPr/>
        </p:nvSpPr>
        <p:spPr>
          <a:xfrm>
            <a:off x="367149" y="3036015"/>
            <a:ext cx="6478268" cy="258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62701D78-5492-42AB-AFA1-3C94DF16AB1A}"/>
              </a:ext>
            </a:extLst>
          </p:cNvPr>
          <p:cNvSpPr/>
          <p:nvPr/>
        </p:nvSpPr>
        <p:spPr>
          <a:xfrm>
            <a:off x="658029" y="4219563"/>
            <a:ext cx="4496497" cy="287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angular 10">
            <a:extLst>
              <a:ext uri="{FF2B5EF4-FFF2-40B4-BE49-F238E27FC236}">
                <a16:creationId xmlns:a16="http://schemas.microsoft.com/office/drawing/2014/main" id="{0EB2B975-7FA3-4B03-9CD9-0909291F3287}"/>
              </a:ext>
            </a:extLst>
          </p:cNvPr>
          <p:cNvCxnSpPr/>
          <p:nvPr/>
        </p:nvCxnSpPr>
        <p:spPr>
          <a:xfrm>
            <a:off x="367149" y="3185398"/>
            <a:ext cx="5924594" cy="2446476"/>
          </a:xfrm>
          <a:prstGeom prst="bentConnector3">
            <a:avLst>
              <a:gd name="adj1" fmla="val -833"/>
            </a:avLst>
          </a:prstGeom>
          <a:ln w="57150">
            <a:tailEnd type="triangle"/>
          </a:ln>
        </p:spPr>
        <p:style>
          <a:lnRef idx="1">
            <a:schemeClr val="accent4"/>
          </a:lnRef>
          <a:fillRef idx="0">
            <a:schemeClr val="accent4"/>
          </a:fillRef>
          <a:effectRef idx="0">
            <a:schemeClr val="accent4"/>
          </a:effectRef>
          <a:fontRef idx="minor">
            <a:schemeClr val="tx1"/>
          </a:fontRef>
        </p:style>
      </p:cxnSp>
      <p:pic>
        <p:nvPicPr>
          <p:cNvPr id="8" name="Imagen 7">
            <a:extLst>
              <a:ext uri="{FF2B5EF4-FFF2-40B4-BE49-F238E27FC236}">
                <a16:creationId xmlns:a16="http://schemas.microsoft.com/office/drawing/2014/main" id="{57EE2648-ED15-4E96-8557-D1214C096ABB}"/>
              </a:ext>
            </a:extLst>
          </p:cNvPr>
          <p:cNvPicPr>
            <a:picLocks noChangeAspect="1"/>
          </p:cNvPicPr>
          <p:nvPr/>
        </p:nvPicPr>
        <p:blipFill>
          <a:blip r:embed="rId3"/>
          <a:stretch>
            <a:fillRect/>
          </a:stretch>
        </p:blipFill>
        <p:spPr>
          <a:xfrm>
            <a:off x="6526645" y="4351857"/>
            <a:ext cx="5352166" cy="2327876"/>
          </a:xfrm>
          <a:prstGeom prst="rect">
            <a:avLst/>
          </a:prstGeom>
        </p:spPr>
      </p:pic>
      <p:sp>
        <p:nvSpPr>
          <p:cNvPr id="9" name="Rectángulo 8">
            <a:extLst>
              <a:ext uri="{FF2B5EF4-FFF2-40B4-BE49-F238E27FC236}">
                <a16:creationId xmlns:a16="http://schemas.microsoft.com/office/drawing/2014/main" id="{B7695431-46AF-45D6-80D3-A7244B0F0129}"/>
              </a:ext>
            </a:extLst>
          </p:cNvPr>
          <p:cNvSpPr/>
          <p:nvPr/>
        </p:nvSpPr>
        <p:spPr>
          <a:xfrm>
            <a:off x="2497969" y="5712881"/>
            <a:ext cx="734495"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5</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890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50302" y="614700"/>
            <a:ext cx="11753675" cy="2377440"/>
          </a:xfrm>
        </p:spPr>
        <p:txBody>
          <a:bodyPr>
            <a:normAutofit fontScale="90000"/>
          </a:bodyPr>
          <a:lstStyle/>
          <a:p>
            <a:r>
              <a:rPr lang="es-MX" sz="2700" dirty="0"/>
              <a:t>REPORTE DE SALIDA DE MICROSIP</a:t>
            </a:r>
            <a:br>
              <a:rPr lang="es-MX" sz="2700" dirty="0"/>
            </a:br>
            <a:br>
              <a:rPr lang="es-MX" sz="2700" dirty="0"/>
            </a:br>
            <a:r>
              <a:rPr lang="es-MX" sz="2700" dirty="0"/>
              <a:t>*Se ingresa al modulo de inventarios de </a:t>
            </a:r>
            <a:r>
              <a:rPr lang="es-MX" sz="2700" dirty="0" err="1"/>
              <a:t>microsip</a:t>
            </a:r>
            <a:r>
              <a:rPr lang="es-MX" sz="2700" dirty="0"/>
              <a:t>. </a:t>
            </a:r>
            <a:br>
              <a:rPr lang="es-MX" sz="2700" dirty="0"/>
            </a:br>
            <a:r>
              <a:rPr lang="es-MX" sz="2700" dirty="0"/>
              <a:t>*Se emite el reporte de diarios de inventario, con el concepto de salida a produccion o salida a ordenes de servicio. </a:t>
            </a:r>
            <a:br>
              <a:rPr lang="es-MX" sz="2700" dirty="0"/>
            </a:br>
            <a:r>
              <a:rPr lang="es-MX" sz="2700" dirty="0"/>
              <a:t>*Se imprime el reporte y se anexa junto a las hojas rosas correspondientes para archivar en la carpeta correspondiente </a:t>
            </a:r>
            <a:br>
              <a:rPr lang="es-MX" sz="2400" dirty="0"/>
            </a:br>
            <a:endParaRPr lang="es-MX" sz="2400" dirty="0"/>
          </a:p>
        </p:txBody>
      </p:sp>
      <p:pic>
        <p:nvPicPr>
          <p:cNvPr id="4" name="Imagen 3">
            <a:extLst>
              <a:ext uri="{FF2B5EF4-FFF2-40B4-BE49-F238E27FC236}">
                <a16:creationId xmlns:a16="http://schemas.microsoft.com/office/drawing/2014/main" id="{D4C8F5C4-FB23-4D7F-9128-58BA9F88AB94}"/>
              </a:ext>
            </a:extLst>
          </p:cNvPr>
          <p:cNvPicPr>
            <a:picLocks noChangeAspect="1"/>
          </p:cNvPicPr>
          <p:nvPr/>
        </p:nvPicPr>
        <p:blipFill>
          <a:blip r:embed="rId2"/>
          <a:stretch>
            <a:fillRect/>
          </a:stretch>
        </p:blipFill>
        <p:spPr>
          <a:xfrm>
            <a:off x="150302" y="3206487"/>
            <a:ext cx="4320184" cy="3036813"/>
          </a:xfrm>
          <a:prstGeom prst="rect">
            <a:avLst/>
          </a:prstGeom>
        </p:spPr>
      </p:pic>
      <p:pic>
        <p:nvPicPr>
          <p:cNvPr id="6" name="Imagen 5">
            <a:extLst>
              <a:ext uri="{FF2B5EF4-FFF2-40B4-BE49-F238E27FC236}">
                <a16:creationId xmlns:a16="http://schemas.microsoft.com/office/drawing/2014/main" id="{AD93D5DA-DF40-410A-9700-B102ACD13CFC}"/>
              </a:ext>
            </a:extLst>
          </p:cNvPr>
          <p:cNvPicPr>
            <a:picLocks noChangeAspect="1"/>
          </p:cNvPicPr>
          <p:nvPr/>
        </p:nvPicPr>
        <p:blipFill>
          <a:blip r:embed="rId3"/>
          <a:stretch>
            <a:fillRect/>
          </a:stretch>
        </p:blipFill>
        <p:spPr>
          <a:xfrm>
            <a:off x="4734070" y="2912872"/>
            <a:ext cx="7046870" cy="3036813"/>
          </a:xfrm>
          <a:prstGeom prst="rect">
            <a:avLst/>
          </a:prstGeom>
        </p:spPr>
      </p:pic>
    </p:spTree>
    <p:extLst>
      <p:ext uri="{BB962C8B-B14F-4D97-AF65-F5344CB8AC3E}">
        <p14:creationId xmlns:p14="http://schemas.microsoft.com/office/powerpoint/2010/main" val="375303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83858" y="222513"/>
            <a:ext cx="11753675" cy="1325563"/>
          </a:xfrm>
        </p:spPr>
        <p:txBody>
          <a:bodyPr>
            <a:normAutofit/>
          </a:bodyPr>
          <a:lstStyle/>
          <a:p>
            <a:pPr algn="ctr"/>
            <a:r>
              <a:rPr lang="es-MX" sz="2400" dirty="0"/>
              <a:t>	</a:t>
            </a:r>
            <a:r>
              <a:rPr lang="es-MX" sz="2400" b="1" dirty="0"/>
              <a:t>ANEXO</a:t>
            </a:r>
            <a:br>
              <a:rPr lang="es-MX" sz="2400" dirty="0"/>
            </a:br>
            <a:br>
              <a:rPr lang="es-MX" sz="2400" dirty="0"/>
            </a:br>
            <a:r>
              <a:rPr lang="es-MX" sz="2400" dirty="0"/>
              <a:t>Lista con numero de empleados para la captura de surtidos</a:t>
            </a:r>
          </a:p>
        </p:txBody>
      </p:sp>
      <p:graphicFrame>
        <p:nvGraphicFramePr>
          <p:cNvPr id="3" name="Tabla 2">
            <a:extLst>
              <a:ext uri="{FF2B5EF4-FFF2-40B4-BE49-F238E27FC236}">
                <a16:creationId xmlns:a16="http://schemas.microsoft.com/office/drawing/2014/main" id="{F767133F-8A5C-43E0-84C5-95A92E7C5E18}"/>
              </a:ext>
            </a:extLst>
          </p:cNvPr>
          <p:cNvGraphicFramePr>
            <a:graphicFrameLocks noGrp="1"/>
          </p:cNvGraphicFramePr>
          <p:nvPr>
            <p:extLst>
              <p:ext uri="{D42A27DB-BD31-4B8C-83A1-F6EECF244321}">
                <p14:modId xmlns:p14="http://schemas.microsoft.com/office/powerpoint/2010/main" val="2500437042"/>
              </p:ext>
            </p:extLst>
          </p:nvPr>
        </p:nvGraphicFramePr>
        <p:xfrm>
          <a:off x="3272173" y="1816187"/>
          <a:ext cx="5964106" cy="4744003"/>
        </p:xfrm>
        <a:graphic>
          <a:graphicData uri="http://schemas.openxmlformats.org/drawingml/2006/table">
            <a:tbl>
              <a:tblPr>
                <a:tableStyleId>{5C22544A-7EE6-4342-B048-85BDC9FD1C3A}</a:tableStyleId>
              </a:tblPr>
              <a:tblGrid>
                <a:gridCol w="849885">
                  <a:extLst>
                    <a:ext uri="{9D8B030D-6E8A-4147-A177-3AD203B41FA5}">
                      <a16:colId xmlns:a16="http://schemas.microsoft.com/office/drawing/2014/main" val="3957939532"/>
                    </a:ext>
                  </a:extLst>
                </a:gridCol>
                <a:gridCol w="2937322">
                  <a:extLst>
                    <a:ext uri="{9D8B030D-6E8A-4147-A177-3AD203B41FA5}">
                      <a16:colId xmlns:a16="http://schemas.microsoft.com/office/drawing/2014/main" val="2386614099"/>
                    </a:ext>
                  </a:extLst>
                </a:gridCol>
                <a:gridCol w="2176899">
                  <a:extLst>
                    <a:ext uri="{9D8B030D-6E8A-4147-A177-3AD203B41FA5}">
                      <a16:colId xmlns:a16="http://schemas.microsoft.com/office/drawing/2014/main" val="2702827651"/>
                    </a:ext>
                  </a:extLst>
                </a:gridCol>
              </a:tblGrid>
              <a:tr h="204988">
                <a:tc>
                  <a:txBody>
                    <a:bodyPr/>
                    <a:lstStyle/>
                    <a:p>
                      <a:pPr algn="ctr" fontAlgn="b"/>
                      <a:r>
                        <a:rPr lang="es-MX" sz="1100" u="none" strike="noStrike" dirty="0">
                          <a:effectLst/>
                        </a:rPr>
                        <a:t>No. </a:t>
                      </a:r>
                      <a:r>
                        <a:rPr lang="es-MX" sz="1100" u="none" strike="noStrike" dirty="0" err="1">
                          <a:effectLst/>
                        </a:rPr>
                        <a:t>Emp</a:t>
                      </a:r>
                      <a:endParaRPr lang="es-MX" sz="1100" b="0" i="0" u="none" strike="noStrike" dirty="0">
                        <a:solidFill>
                          <a:srgbClr val="FFFFFF"/>
                        </a:solidFill>
                        <a:effectLst/>
                        <a:latin typeface="Calibri" panose="020F0502020204030204" pitchFamily="34" charset="0"/>
                      </a:endParaRPr>
                    </a:p>
                  </a:txBody>
                  <a:tcPr marL="8953" marR="8953" marT="8953" marB="0" anchor="b">
                    <a:solidFill>
                      <a:srgbClr val="92D050"/>
                    </a:solidFill>
                  </a:tcPr>
                </a:tc>
                <a:tc>
                  <a:txBody>
                    <a:bodyPr/>
                    <a:lstStyle/>
                    <a:p>
                      <a:pPr algn="ctr" fontAlgn="b"/>
                      <a:r>
                        <a:rPr lang="es-MX" sz="1100" u="none" strike="noStrike" dirty="0">
                          <a:effectLst/>
                        </a:rPr>
                        <a:t>Nombre</a:t>
                      </a:r>
                      <a:endParaRPr lang="es-MX" sz="1100" b="0" i="0" u="none" strike="noStrike" dirty="0">
                        <a:solidFill>
                          <a:srgbClr val="FFFFFF"/>
                        </a:solidFill>
                        <a:effectLst/>
                        <a:latin typeface="Calibri" panose="020F0502020204030204" pitchFamily="34" charset="0"/>
                      </a:endParaRPr>
                    </a:p>
                  </a:txBody>
                  <a:tcPr marL="8953" marR="8953" marT="8953" marB="0" anchor="b">
                    <a:solidFill>
                      <a:srgbClr val="92D050"/>
                    </a:solidFill>
                  </a:tcPr>
                </a:tc>
                <a:tc>
                  <a:txBody>
                    <a:bodyPr/>
                    <a:lstStyle/>
                    <a:p>
                      <a:pPr algn="ctr" fontAlgn="b"/>
                      <a:r>
                        <a:rPr lang="es-MX" sz="1100" u="none" strike="noStrike" dirty="0">
                          <a:effectLst/>
                        </a:rPr>
                        <a:t>Puesto</a:t>
                      </a:r>
                      <a:endParaRPr lang="es-MX" sz="1100" b="0" i="0" u="none" strike="noStrike" dirty="0">
                        <a:solidFill>
                          <a:srgbClr val="FFFFFF"/>
                        </a:solidFill>
                        <a:effectLst/>
                        <a:latin typeface="Calibri" panose="020F0502020204030204" pitchFamily="34" charset="0"/>
                      </a:endParaRPr>
                    </a:p>
                  </a:txBody>
                  <a:tcPr marL="8953" marR="8953" marT="8953" marB="0" anchor="b">
                    <a:solidFill>
                      <a:srgbClr val="92D050"/>
                    </a:solidFill>
                  </a:tcPr>
                </a:tc>
                <a:extLst>
                  <a:ext uri="{0D108BD9-81ED-4DB2-BD59-A6C34878D82A}">
                    <a16:rowId xmlns:a16="http://schemas.microsoft.com/office/drawing/2014/main" val="2556788615"/>
                  </a:ext>
                </a:extLst>
              </a:tr>
              <a:tr h="302601">
                <a:tc>
                  <a:txBody>
                    <a:bodyPr/>
                    <a:lstStyle/>
                    <a:p>
                      <a:pPr algn="ctr" fontAlgn="ctr"/>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JORGE ROMÁN CIME EK</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dirty="0">
                          <a:effectLst/>
                        </a:rPr>
                        <a:t>CARPINTERO</a:t>
                      </a:r>
                      <a:endParaRPr lang="es-MX" sz="1100" b="0" i="0" u="none" strike="noStrike" dirty="0">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3120786797"/>
                  </a:ext>
                </a:extLst>
              </a:tr>
              <a:tr h="302601">
                <a:tc>
                  <a:txBody>
                    <a:bodyPr/>
                    <a:lstStyle/>
                    <a:p>
                      <a:pPr algn="ctr" fontAlgn="ctr"/>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RAFAEL CHAN DZIB</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HERRERO</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97428365"/>
                  </a:ext>
                </a:extLst>
              </a:tr>
              <a:tr h="302601">
                <a:tc>
                  <a:txBody>
                    <a:bodyPr/>
                    <a:lstStyle/>
                    <a:p>
                      <a:pPr algn="ctr" fontAlgn="ctr"/>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MANUEL ISRRAEL MUKUL KU</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PINTOR</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70337552"/>
                  </a:ext>
                </a:extLst>
              </a:tr>
              <a:tr h="302601">
                <a:tc>
                  <a:txBody>
                    <a:bodyPr/>
                    <a:lstStyle/>
                    <a:p>
                      <a:pPr algn="ctr" fontAlgn="ctr"/>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WILLIAM MOISES BUENFIL SALAZAR</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CARPINTERO</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383953513"/>
                  </a:ext>
                </a:extLst>
              </a:tr>
              <a:tr h="302601">
                <a:tc>
                  <a:txBody>
                    <a:bodyPr/>
                    <a:lstStyle/>
                    <a:p>
                      <a:pPr algn="ctr" fontAlgn="ctr"/>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EDWIN ABELARDO COBA EK</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ARMADO</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1032646673"/>
                  </a:ext>
                </a:extLst>
              </a:tr>
              <a:tr h="302601">
                <a:tc>
                  <a:txBody>
                    <a:bodyPr/>
                    <a:lstStyle/>
                    <a:p>
                      <a:pPr algn="ctr" fontAlgn="ctr"/>
                      <a:r>
                        <a:rPr lang="es-MX" sz="1100" u="none" strike="noStrike">
                          <a:effectLst/>
                        </a:rPr>
                        <a:t>19</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OSCAR ELÍAS GONZALEZ RUÍZ</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LIJADOR</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3238894349"/>
                  </a:ext>
                </a:extLst>
              </a:tr>
              <a:tr h="302601">
                <a:tc>
                  <a:txBody>
                    <a:bodyPr/>
                    <a:lstStyle/>
                    <a:p>
                      <a:pPr algn="ctr" fontAlgn="ctr"/>
                      <a:r>
                        <a:rPr lang="es-MX" sz="1100" u="none" strike="noStrike">
                          <a:effectLst/>
                        </a:rPr>
                        <a:t>79</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JULIO ANTONIO TREJO ESPADAS</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AYUDANTE GENERAL</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1450267469"/>
                  </a:ext>
                </a:extLst>
              </a:tr>
              <a:tr h="302601">
                <a:tc>
                  <a:txBody>
                    <a:bodyPr/>
                    <a:lstStyle/>
                    <a:p>
                      <a:pPr algn="ctr" fontAlgn="ctr"/>
                      <a:r>
                        <a:rPr lang="es-MX" sz="1100" u="none" strike="noStrike">
                          <a:effectLst/>
                        </a:rPr>
                        <a:t>126</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MIGUEL FERNANDO NAAL TUN</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CARPINTERO</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759407187"/>
                  </a:ext>
                </a:extLst>
              </a:tr>
              <a:tr h="302601">
                <a:tc>
                  <a:txBody>
                    <a:bodyPr/>
                    <a:lstStyle/>
                    <a:p>
                      <a:pPr algn="ctr" fontAlgn="ctr"/>
                      <a:r>
                        <a:rPr lang="es-MX" sz="1100" u="none" strike="noStrike">
                          <a:effectLst/>
                        </a:rPr>
                        <a:t>141</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GILBERTO ISRAEL CATZIN PANTI</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PINTOR</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1242224264"/>
                  </a:ext>
                </a:extLst>
              </a:tr>
              <a:tr h="302601">
                <a:tc>
                  <a:txBody>
                    <a:bodyPr/>
                    <a:lstStyle/>
                    <a:p>
                      <a:pPr algn="ctr" fontAlgn="ctr"/>
                      <a:r>
                        <a:rPr lang="es-MX" sz="1100" u="none" strike="noStrike">
                          <a:effectLst/>
                        </a:rPr>
                        <a:t>175</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JUAN CARLOS SANSORES PEREZ</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LIJADOR</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609861001"/>
                  </a:ext>
                </a:extLst>
              </a:tr>
              <a:tr h="302601">
                <a:tc>
                  <a:txBody>
                    <a:bodyPr/>
                    <a:lstStyle/>
                    <a:p>
                      <a:pPr algn="ctr" fontAlgn="ctr"/>
                      <a:r>
                        <a:rPr lang="es-MX" sz="1100" u="none" strike="noStrike">
                          <a:effectLst/>
                        </a:rPr>
                        <a:t>179</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FRANCISCO JAVIER HERRERA GARCIA</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AYUDANTE DE CARPINTERO</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4086763232"/>
                  </a:ext>
                </a:extLst>
              </a:tr>
              <a:tr h="302601">
                <a:tc>
                  <a:txBody>
                    <a:bodyPr/>
                    <a:lstStyle/>
                    <a:p>
                      <a:pPr algn="ctr" fontAlgn="ctr"/>
                      <a:r>
                        <a:rPr lang="es-MX" sz="1100" u="none" strike="noStrike">
                          <a:effectLst/>
                        </a:rPr>
                        <a:t>204</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WILLIAMS GERONIMO RODRIGUEZ</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JEFE DE INSTALACION</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1391047017"/>
                  </a:ext>
                </a:extLst>
              </a:tr>
              <a:tr h="302601">
                <a:tc>
                  <a:txBody>
                    <a:bodyPr/>
                    <a:lstStyle/>
                    <a:p>
                      <a:pPr algn="ctr" fontAlgn="ctr"/>
                      <a:r>
                        <a:rPr lang="es-MX" sz="1100" u="none" strike="noStrike">
                          <a:effectLst/>
                        </a:rPr>
                        <a:t>223</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DANIEL ISRAEL SANTIAGO SANCHEZ</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AYUDANTE GENERAL</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459943796"/>
                  </a:ext>
                </a:extLst>
              </a:tr>
              <a:tr h="302601">
                <a:tc>
                  <a:txBody>
                    <a:bodyPr/>
                    <a:lstStyle/>
                    <a:p>
                      <a:pPr algn="ctr" fontAlgn="ctr"/>
                      <a:r>
                        <a:rPr lang="es-MX" sz="1100" u="none" strike="noStrike">
                          <a:effectLst/>
                        </a:rPr>
                        <a:t>226</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ISMAEL CHIN NOVELO</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AYUDANTE GENERAL</a:t>
                      </a:r>
                      <a:endParaRPr lang="es-MX" sz="1100" b="0" i="0" u="none" strike="noStrike">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2722633385"/>
                  </a:ext>
                </a:extLst>
              </a:tr>
              <a:tr h="302601">
                <a:tc>
                  <a:txBody>
                    <a:bodyPr/>
                    <a:lstStyle/>
                    <a:p>
                      <a:pPr algn="ctr" fontAlgn="ctr"/>
                      <a:r>
                        <a:rPr lang="es-MX" sz="1100" u="none" strike="noStrike">
                          <a:effectLst/>
                        </a:rPr>
                        <a:t>232</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a:effectLst/>
                        </a:rPr>
                        <a:t>JOSE FRANCISCO COB TUN</a:t>
                      </a:r>
                      <a:endParaRPr lang="es-MX" sz="1100" b="0" i="0" u="none" strike="noStrike">
                        <a:solidFill>
                          <a:srgbClr val="000000"/>
                        </a:solidFill>
                        <a:effectLst/>
                        <a:latin typeface="Calibri" panose="020F0502020204030204" pitchFamily="34" charset="0"/>
                      </a:endParaRPr>
                    </a:p>
                  </a:txBody>
                  <a:tcPr marL="8953" marR="8953" marT="8953" marB="0" anchor="ctr"/>
                </a:tc>
                <a:tc>
                  <a:txBody>
                    <a:bodyPr/>
                    <a:lstStyle/>
                    <a:p>
                      <a:pPr algn="l" fontAlgn="ctr"/>
                      <a:r>
                        <a:rPr lang="es-MX" sz="1100" u="none" strike="noStrike" dirty="0">
                          <a:effectLst/>
                        </a:rPr>
                        <a:t>PINTOR</a:t>
                      </a:r>
                      <a:endParaRPr lang="es-MX" sz="1100" b="0" i="0" u="none" strike="noStrike" dirty="0">
                        <a:solidFill>
                          <a:srgbClr val="000000"/>
                        </a:solidFill>
                        <a:effectLst/>
                        <a:latin typeface="Calibri" panose="020F0502020204030204" pitchFamily="34" charset="0"/>
                      </a:endParaRPr>
                    </a:p>
                  </a:txBody>
                  <a:tcPr marL="8953" marR="8953" marT="8953" marB="0" anchor="ctr"/>
                </a:tc>
                <a:extLst>
                  <a:ext uri="{0D108BD9-81ED-4DB2-BD59-A6C34878D82A}">
                    <a16:rowId xmlns:a16="http://schemas.microsoft.com/office/drawing/2014/main" val="323555013"/>
                  </a:ext>
                </a:extLst>
              </a:tr>
            </a:tbl>
          </a:graphicData>
        </a:graphic>
      </p:graphicFrame>
    </p:spTree>
    <p:extLst>
      <p:ext uri="{BB962C8B-B14F-4D97-AF65-F5344CB8AC3E}">
        <p14:creationId xmlns:p14="http://schemas.microsoft.com/office/powerpoint/2010/main" val="159273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219162" y="1"/>
            <a:ext cx="11753675" cy="1182848"/>
          </a:xfrm>
        </p:spPr>
        <p:txBody>
          <a:bodyPr>
            <a:normAutofit/>
          </a:bodyPr>
          <a:lstStyle/>
          <a:p>
            <a:pPr algn="ctr"/>
            <a:r>
              <a:rPr lang="es-MX" sz="2400" dirty="0"/>
              <a:t>	</a:t>
            </a:r>
            <a:r>
              <a:rPr lang="es-MX" sz="2400" b="1" dirty="0"/>
              <a:t>ANEXO </a:t>
            </a:r>
            <a:br>
              <a:rPr lang="es-MX" sz="2400" dirty="0"/>
            </a:br>
            <a:r>
              <a:rPr lang="es-MX" sz="2400" dirty="0"/>
              <a:t>Conversiones de unidades de medida</a:t>
            </a:r>
          </a:p>
        </p:txBody>
      </p:sp>
      <p:graphicFrame>
        <p:nvGraphicFramePr>
          <p:cNvPr id="4" name="Tabla 3">
            <a:extLst>
              <a:ext uri="{FF2B5EF4-FFF2-40B4-BE49-F238E27FC236}">
                <a16:creationId xmlns:a16="http://schemas.microsoft.com/office/drawing/2014/main" id="{446ED57F-1245-45FF-90F6-29B8EDBDCFCF}"/>
              </a:ext>
            </a:extLst>
          </p:cNvPr>
          <p:cNvGraphicFramePr>
            <a:graphicFrameLocks noGrp="1"/>
          </p:cNvGraphicFramePr>
          <p:nvPr>
            <p:extLst>
              <p:ext uri="{D42A27DB-BD31-4B8C-83A1-F6EECF244321}">
                <p14:modId xmlns:p14="http://schemas.microsoft.com/office/powerpoint/2010/main" val="3861335945"/>
              </p:ext>
            </p:extLst>
          </p:nvPr>
        </p:nvGraphicFramePr>
        <p:xfrm>
          <a:off x="3506597" y="1182849"/>
          <a:ext cx="6599510" cy="4888230"/>
        </p:xfrm>
        <a:graphic>
          <a:graphicData uri="http://schemas.openxmlformats.org/drawingml/2006/table">
            <a:tbl>
              <a:tblPr>
                <a:tableStyleId>{5C22544A-7EE6-4342-B048-85BDC9FD1C3A}</a:tableStyleId>
              </a:tblPr>
              <a:tblGrid>
                <a:gridCol w="1590488">
                  <a:extLst>
                    <a:ext uri="{9D8B030D-6E8A-4147-A177-3AD203B41FA5}">
                      <a16:colId xmlns:a16="http://schemas.microsoft.com/office/drawing/2014/main" val="3837361573"/>
                    </a:ext>
                  </a:extLst>
                </a:gridCol>
                <a:gridCol w="1923650">
                  <a:extLst>
                    <a:ext uri="{9D8B030D-6E8A-4147-A177-3AD203B41FA5}">
                      <a16:colId xmlns:a16="http://schemas.microsoft.com/office/drawing/2014/main" val="1611725319"/>
                    </a:ext>
                  </a:extLst>
                </a:gridCol>
                <a:gridCol w="3085372">
                  <a:extLst>
                    <a:ext uri="{9D8B030D-6E8A-4147-A177-3AD203B41FA5}">
                      <a16:colId xmlns:a16="http://schemas.microsoft.com/office/drawing/2014/main" val="3153613937"/>
                    </a:ext>
                  </a:extLst>
                </a:gridCol>
              </a:tblGrid>
              <a:tr h="168145">
                <a:tc>
                  <a:txBody>
                    <a:bodyPr/>
                    <a:lstStyle/>
                    <a:p>
                      <a:pPr algn="ctr" fontAlgn="ctr"/>
                      <a:r>
                        <a:rPr lang="es-MX" sz="1050" u="none" strike="noStrike" dirty="0">
                          <a:effectLst/>
                        </a:rPr>
                        <a:t>MATERIAL</a:t>
                      </a:r>
                      <a:endParaRPr lang="es-MX" sz="1050" b="1" i="0" u="none" strike="noStrike" dirty="0">
                        <a:solidFill>
                          <a:srgbClr val="000000"/>
                        </a:solidFill>
                        <a:effectLst/>
                        <a:latin typeface="Calibri Light" panose="020F0302020204030204" pitchFamily="34" charset="0"/>
                      </a:endParaRPr>
                    </a:p>
                  </a:txBody>
                  <a:tcPr marL="9525" marR="9525" marT="9525" marB="0" anchor="ctr">
                    <a:solidFill>
                      <a:srgbClr val="92D050"/>
                    </a:solidFill>
                  </a:tcPr>
                </a:tc>
                <a:tc>
                  <a:txBody>
                    <a:bodyPr/>
                    <a:lstStyle/>
                    <a:p>
                      <a:pPr algn="ctr" fontAlgn="ctr"/>
                      <a:r>
                        <a:rPr lang="es-MX" sz="1050" u="none" strike="noStrike" dirty="0">
                          <a:effectLst/>
                        </a:rPr>
                        <a:t>CONVERSION</a:t>
                      </a:r>
                      <a:endParaRPr lang="es-MX" sz="1050" b="1" i="0" u="none" strike="noStrike" dirty="0">
                        <a:solidFill>
                          <a:srgbClr val="000000"/>
                        </a:solidFill>
                        <a:effectLst/>
                        <a:latin typeface="Calibri Light" panose="020F0302020204030204" pitchFamily="34" charset="0"/>
                      </a:endParaRPr>
                    </a:p>
                  </a:txBody>
                  <a:tcPr marL="9525" marR="9525" marT="9525" marB="0" anchor="ctr">
                    <a:solidFill>
                      <a:srgbClr val="92D050"/>
                    </a:solidFill>
                  </a:tcPr>
                </a:tc>
                <a:tc>
                  <a:txBody>
                    <a:bodyPr/>
                    <a:lstStyle/>
                    <a:p>
                      <a:pPr algn="ctr" fontAlgn="ctr"/>
                      <a:r>
                        <a:rPr lang="es-MX" sz="1050" u="none" strike="noStrike" dirty="0">
                          <a:effectLst/>
                        </a:rPr>
                        <a:t>OBSERVACION</a:t>
                      </a:r>
                      <a:endParaRPr lang="es-MX" sz="1050" b="1" i="0" u="none" strike="noStrike" dirty="0">
                        <a:solidFill>
                          <a:srgbClr val="000000"/>
                        </a:solidFill>
                        <a:effectLst/>
                        <a:latin typeface="Calibri Light" panose="020F0302020204030204" pitchFamily="34" charset="0"/>
                      </a:endParaRPr>
                    </a:p>
                  </a:txBody>
                  <a:tcPr marL="9525" marR="9525" marT="9525" marB="0" anchor="ctr">
                    <a:solidFill>
                      <a:srgbClr val="92D050"/>
                    </a:solidFill>
                  </a:tcPr>
                </a:tc>
                <a:extLst>
                  <a:ext uri="{0D108BD9-81ED-4DB2-BD59-A6C34878D82A}">
                    <a16:rowId xmlns:a16="http://schemas.microsoft.com/office/drawing/2014/main" val="1819625852"/>
                  </a:ext>
                </a:extLst>
              </a:tr>
              <a:tr h="168145">
                <a:tc>
                  <a:txBody>
                    <a:bodyPr/>
                    <a:lstStyle/>
                    <a:p>
                      <a:pPr algn="l" fontAlgn="b"/>
                      <a:r>
                        <a:rPr lang="es-MX" sz="1050" b="1" u="none" strike="noStrike" dirty="0">
                          <a:effectLst/>
                        </a:rPr>
                        <a:t>MADERA</a:t>
                      </a:r>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LARGO X ANCHO X GROSOR / 12</a:t>
                      </a:r>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SE ENTREGA POR PAÑO PERO SE DA SALIDA POR PIE2</a:t>
                      </a: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805970674"/>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683868952"/>
                  </a:ext>
                </a:extLst>
              </a:tr>
              <a:tr h="168145">
                <a:tc>
                  <a:txBody>
                    <a:bodyPr/>
                    <a:lstStyle/>
                    <a:p>
                      <a:pPr algn="l" fontAlgn="b"/>
                      <a:r>
                        <a:rPr lang="es-MX" sz="1050" b="1" u="none" strike="noStrike">
                          <a:effectLst/>
                        </a:rPr>
                        <a:t>TRIPLAY</a:t>
                      </a:r>
                      <a:endParaRPr lang="es-MX" sz="105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ANCHO X LARGO </a:t>
                      </a:r>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SE ENTREGA POR PAÑO PERO SE DA SALIDA POR M2</a:t>
                      </a: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4211486940"/>
                  </a:ext>
                </a:extLst>
              </a:tr>
              <a:tr h="168145">
                <a:tc>
                  <a:txBody>
                    <a:bodyPr/>
                    <a:lstStyle/>
                    <a:p>
                      <a:pPr algn="l" fontAlgn="b"/>
                      <a:endParaRPr lang="es-MX" sz="105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817331262"/>
                  </a:ext>
                </a:extLst>
              </a:tr>
              <a:tr h="168145">
                <a:tc>
                  <a:txBody>
                    <a:bodyPr/>
                    <a:lstStyle/>
                    <a:p>
                      <a:pPr algn="l" fontAlgn="b"/>
                      <a:r>
                        <a:rPr lang="es-MX" sz="1050" b="1" u="none" strike="noStrike" dirty="0">
                          <a:effectLst/>
                        </a:rPr>
                        <a:t>GRAPAS MOD 71 </a:t>
                      </a:r>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167 PZAS CADA TIRA</a:t>
                      </a:r>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NO SE ENTREGA POR PIEZA SINO POR TIRA</a:t>
                      </a: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4080854764"/>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3339336193"/>
                  </a:ext>
                </a:extLst>
              </a:tr>
              <a:tr h="168145">
                <a:tc>
                  <a:txBody>
                    <a:bodyPr/>
                    <a:lstStyle/>
                    <a:p>
                      <a:pPr algn="l" fontAlgn="b"/>
                      <a:r>
                        <a:rPr lang="es-MX" sz="1050" b="1" i="0" u="none" strike="noStrike" dirty="0">
                          <a:solidFill>
                            <a:srgbClr val="000000"/>
                          </a:solidFill>
                          <a:effectLst/>
                          <a:latin typeface="Calibri Light" panose="020F0302020204030204" pitchFamily="34" charset="0"/>
                        </a:rPr>
                        <a:t>FORMICA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50" b="0" u="none" strike="noStrike" dirty="0">
                          <a:effectLst/>
                        </a:rPr>
                        <a:t>ANCHO X LARGO </a:t>
                      </a:r>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EL PAÑO ES DE 1.22 X 2.44 M = 2.97M2</a:t>
                      </a:r>
                    </a:p>
                  </a:txBody>
                  <a:tcPr marL="9525" marR="9525" marT="9525" marB="0" anchor="b"/>
                </a:tc>
                <a:extLst>
                  <a:ext uri="{0D108BD9-81ED-4DB2-BD59-A6C34878D82A}">
                    <a16:rowId xmlns:a16="http://schemas.microsoft.com/office/drawing/2014/main" val="464350981"/>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078655415"/>
                  </a:ext>
                </a:extLst>
              </a:tr>
              <a:tr h="168145">
                <a:tc>
                  <a:txBody>
                    <a:bodyPr/>
                    <a:lstStyle/>
                    <a:p>
                      <a:pPr algn="l" fontAlgn="b"/>
                      <a:r>
                        <a:rPr lang="es-MX" sz="1050" b="1" i="0" u="none" strike="noStrike" dirty="0">
                          <a:solidFill>
                            <a:srgbClr val="000000"/>
                          </a:solidFill>
                          <a:effectLst/>
                          <a:latin typeface="Calibri Light" panose="020F0302020204030204" pitchFamily="34" charset="0"/>
                        </a:rPr>
                        <a:t>GRAPA CASQUERA</a:t>
                      </a: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80 PZAS CADA TIRA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50" b="0" u="none" strike="noStrike" dirty="0">
                          <a:effectLst/>
                        </a:rPr>
                        <a:t>NO SE ENTREGA POR PIEZA SINO POR TIRA</a:t>
                      </a: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4006244423"/>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3254613426"/>
                  </a:ext>
                </a:extLst>
              </a:tr>
              <a:tr h="168145">
                <a:tc>
                  <a:txBody>
                    <a:bodyPr/>
                    <a:lstStyle/>
                    <a:p>
                      <a:pPr algn="l" fontAlgn="b"/>
                      <a:r>
                        <a:rPr lang="es-MX" sz="1050" b="1" i="0" u="none" strike="noStrike" dirty="0">
                          <a:solidFill>
                            <a:srgbClr val="000000"/>
                          </a:solidFill>
                          <a:effectLst/>
                          <a:latin typeface="Calibri Light" panose="020F0302020204030204" pitchFamily="34" charset="0"/>
                        </a:rPr>
                        <a:t>HULE ESPUMA</a:t>
                      </a: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LARGO X ANCHO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50" b="0" i="0" u="none" strike="noStrike" dirty="0">
                          <a:solidFill>
                            <a:srgbClr val="000000"/>
                          </a:solidFill>
                          <a:effectLst/>
                          <a:latin typeface="Calibri Light" panose="020F0302020204030204" pitchFamily="34" charset="0"/>
                        </a:rPr>
                        <a:t>EL PAÑO VIENE DE 1.20 X 2.00 M</a:t>
                      </a:r>
                    </a:p>
                  </a:txBody>
                  <a:tcPr marL="9525" marR="9525" marT="9525" marB="0" anchor="b"/>
                </a:tc>
                <a:extLst>
                  <a:ext uri="{0D108BD9-81ED-4DB2-BD59-A6C34878D82A}">
                    <a16:rowId xmlns:a16="http://schemas.microsoft.com/office/drawing/2014/main" val="856627754"/>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2670368031"/>
                  </a:ext>
                </a:extLst>
              </a:tr>
              <a:tr h="277040">
                <a:tc>
                  <a:txBody>
                    <a:bodyPr/>
                    <a:lstStyle/>
                    <a:p>
                      <a:pPr algn="l" fontAlgn="b"/>
                      <a:r>
                        <a:rPr lang="es-MX" sz="1050" b="1" i="0" u="none" strike="noStrike" dirty="0">
                          <a:solidFill>
                            <a:srgbClr val="000000"/>
                          </a:solidFill>
                          <a:effectLst/>
                          <a:latin typeface="Calibri Light" panose="020F0302020204030204" pitchFamily="34" charset="0"/>
                        </a:rPr>
                        <a:t>CLAVILLO DE ALFILER C-23 ½, 5/8, ¾ Y 1" SENCO</a:t>
                      </a: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LA CAJA DE 10,000 PZAS TIENE 112 TIRAS DE 90 PZAS APROX</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2630770021"/>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2806272904"/>
                  </a:ext>
                </a:extLst>
              </a:tr>
              <a:tr h="277040">
                <a:tc>
                  <a:txBody>
                    <a:bodyPr/>
                    <a:lstStyle/>
                    <a:p>
                      <a:pPr algn="l" fontAlgn="b"/>
                      <a:r>
                        <a:rPr lang="it-IT" sz="1050" b="1" i="0" u="none" strike="noStrike" dirty="0">
                          <a:solidFill>
                            <a:srgbClr val="000000"/>
                          </a:solidFill>
                          <a:effectLst/>
                          <a:latin typeface="Calibri Light" panose="020F0302020204030204" pitchFamily="34" charset="0"/>
                        </a:rPr>
                        <a:t>CLAVILLO FINO GALV CAL-18 FIFA </a:t>
                      </a:r>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LA CAJA DE 5,000 PZAS TIENE 113 TIRAS DE 90 PZAS APROX</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400446785"/>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2535982683"/>
                  </a:ext>
                </a:extLst>
              </a:tr>
              <a:tr h="27704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it-IT" sz="1050" b="1" i="0" u="none" strike="noStrike" dirty="0">
                          <a:solidFill>
                            <a:srgbClr val="000000"/>
                          </a:solidFill>
                          <a:effectLst/>
                          <a:latin typeface="Calibri Light" panose="020F0302020204030204" pitchFamily="34" charset="0"/>
                        </a:rPr>
                        <a:t>CLAVILLO FINO GALV C-11/2»  FIFA </a:t>
                      </a:r>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LA CAJA TIENE 5,040 PZAS CON 58 TIRAS DE 90 PZAS APROX </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3091761882"/>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5471508"/>
                  </a:ext>
                </a:extLst>
              </a:tr>
              <a:tr h="168145">
                <a:tc>
                  <a:txBody>
                    <a:bodyPr/>
                    <a:lstStyle/>
                    <a:p>
                      <a:pPr algn="l" fontAlgn="b"/>
                      <a:r>
                        <a:rPr lang="es-MX" sz="1050" b="1" i="0" u="none" strike="noStrike" dirty="0">
                          <a:solidFill>
                            <a:srgbClr val="000000"/>
                          </a:solidFill>
                          <a:effectLst/>
                          <a:latin typeface="Calibri Light" panose="020F0302020204030204" pitchFamily="34" charset="0"/>
                        </a:rPr>
                        <a:t>ESTOPA</a:t>
                      </a:r>
                    </a:p>
                  </a:txBody>
                  <a:tcPr marL="9525" marR="9525" marT="9525" marB="0" anchor="b"/>
                </a:tc>
                <a:tc>
                  <a:txBody>
                    <a:bodyPr/>
                    <a:lstStyle/>
                    <a:p>
                      <a:pPr algn="l" fontAlgn="b"/>
                      <a:r>
                        <a:rPr lang="es-MX" sz="1050" b="0" i="0" u="none" strike="noStrike" dirty="0">
                          <a:solidFill>
                            <a:srgbClr val="000000"/>
                          </a:solidFill>
                          <a:effectLst/>
                          <a:latin typeface="Calibri Light" panose="020F0302020204030204" pitchFamily="34" charset="0"/>
                        </a:rPr>
                        <a:t>500 GRS</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50" b="0" i="0" u="none" strike="noStrike" dirty="0">
                          <a:solidFill>
                            <a:srgbClr val="000000"/>
                          </a:solidFill>
                          <a:effectLst/>
                          <a:latin typeface="Calibri Light" panose="020F0302020204030204" pitchFamily="34" charset="0"/>
                        </a:rPr>
                        <a:t>EL PAQUETE TIENE UN PESO DE .50 KG</a:t>
                      </a:r>
                    </a:p>
                  </a:txBody>
                  <a:tcPr marL="9525" marR="9525" marT="9525" marB="0" anchor="b"/>
                </a:tc>
                <a:extLst>
                  <a:ext uri="{0D108BD9-81ED-4DB2-BD59-A6C34878D82A}">
                    <a16:rowId xmlns:a16="http://schemas.microsoft.com/office/drawing/2014/main" val="3029559597"/>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2138877554"/>
                  </a:ext>
                </a:extLst>
              </a:tr>
              <a:tr h="168145">
                <a:tc>
                  <a:txBody>
                    <a:bodyPr/>
                    <a:lstStyle/>
                    <a:p>
                      <a:pPr algn="l" fontAlgn="b"/>
                      <a:r>
                        <a:rPr lang="es-MX" sz="1050" b="1" i="0" u="none" strike="noStrike" dirty="0">
                          <a:solidFill>
                            <a:srgbClr val="000000"/>
                          </a:solidFill>
                          <a:effectLst/>
                          <a:latin typeface="Calibri Light" panose="020F0302020204030204" pitchFamily="34" charset="0"/>
                        </a:rPr>
                        <a:t>PERIODICO</a:t>
                      </a:r>
                    </a:p>
                  </a:txBody>
                  <a:tcPr marL="9525" marR="9525" marT="9525" marB="0" anchor="b"/>
                </a:tc>
                <a:tc>
                  <a:txBody>
                    <a:bodyPr/>
                    <a:lstStyle/>
                    <a:p>
                      <a:pPr algn="l" fontAlgn="b"/>
                      <a:r>
                        <a:rPr lang="es-MX" sz="1050" b="0" i="0" u="none" strike="noStrike">
                          <a:solidFill>
                            <a:srgbClr val="000000"/>
                          </a:solidFill>
                          <a:effectLst/>
                          <a:latin typeface="Calibri Light" panose="020F0302020204030204" pitchFamily="34" charset="0"/>
                        </a:rPr>
                        <a:t>1 SECCION = 200 GRS</a:t>
                      </a:r>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50" b="0" i="0" u="none" strike="noStrike" dirty="0">
                          <a:solidFill>
                            <a:srgbClr val="000000"/>
                          </a:solidFill>
                          <a:effectLst/>
                          <a:latin typeface="Calibri Light" panose="020F0302020204030204" pitchFamily="34" charset="0"/>
                        </a:rPr>
                        <a:t>SE MANEJA POR KILOGRAMO</a:t>
                      </a:r>
                    </a:p>
                  </a:txBody>
                  <a:tcPr marL="9525" marR="9525" marT="9525" marB="0" anchor="b"/>
                </a:tc>
                <a:extLst>
                  <a:ext uri="{0D108BD9-81ED-4DB2-BD59-A6C34878D82A}">
                    <a16:rowId xmlns:a16="http://schemas.microsoft.com/office/drawing/2014/main" val="2634922864"/>
                  </a:ext>
                </a:extLst>
              </a:tr>
              <a:tr h="168145">
                <a:tc>
                  <a:txBody>
                    <a:bodyPr/>
                    <a:lstStyle/>
                    <a:p>
                      <a:pPr algn="l" fontAlgn="b"/>
                      <a:endParaRPr lang="es-MX" sz="1050" b="1"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790135407"/>
                  </a:ext>
                </a:extLst>
              </a:tr>
              <a:tr h="168145">
                <a:tc>
                  <a:txBody>
                    <a:bodyPr/>
                    <a:lstStyle/>
                    <a:p>
                      <a:pPr algn="l" fontAlgn="b"/>
                      <a:r>
                        <a:rPr lang="es-MX" sz="1050" b="1" u="none" strike="noStrike">
                          <a:effectLst/>
                        </a:rPr>
                        <a:t>TRAPOS</a:t>
                      </a:r>
                      <a:endParaRPr lang="es-MX" sz="105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a:effectLst/>
                        </a:rPr>
                        <a:t>1 PZAS = 100 GRS </a:t>
                      </a:r>
                      <a:endParaRPr lang="es-MX" sz="105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SE ENTREGA POR PIEZA PERO SE SACA POR KG </a:t>
                      </a: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4064192594"/>
                  </a:ext>
                </a:extLst>
              </a:tr>
              <a:tr h="168145">
                <a:tc>
                  <a:txBody>
                    <a:bodyPr/>
                    <a:lstStyle/>
                    <a:p>
                      <a:pPr algn="l" fontAlgn="b"/>
                      <a:endParaRPr lang="es-MX" sz="105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2704644945"/>
                  </a:ext>
                </a:extLst>
              </a:tr>
              <a:tr h="168145">
                <a:tc>
                  <a:txBody>
                    <a:bodyPr/>
                    <a:lstStyle/>
                    <a:p>
                      <a:pPr algn="l" fontAlgn="b"/>
                      <a:r>
                        <a:rPr lang="es-MX" sz="1050" b="1" u="none" strike="noStrike">
                          <a:effectLst/>
                        </a:rPr>
                        <a:t>BOLSAS DE BASURA </a:t>
                      </a:r>
                      <a:endParaRPr lang="es-MX" sz="1050" b="1"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a:effectLst/>
                        </a:rPr>
                        <a:t>1 PAQT = 1 KG = 6 PZAS </a:t>
                      </a:r>
                      <a:endParaRPr lang="es-MX" sz="1050" b="0" i="0" u="none" strike="noStrike">
                        <a:solidFill>
                          <a:srgbClr val="000000"/>
                        </a:solidFill>
                        <a:effectLst/>
                        <a:latin typeface="Calibri Light" panose="020F0302020204030204" pitchFamily="34" charset="0"/>
                      </a:endParaRPr>
                    </a:p>
                  </a:txBody>
                  <a:tcPr marL="9525" marR="9525" marT="9525" marB="0" anchor="b"/>
                </a:tc>
                <a:tc>
                  <a:txBody>
                    <a:bodyPr/>
                    <a:lstStyle/>
                    <a:p>
                      <a:pPr algn="l" fontAlgn="b"/>
                      <a:r>
                        <a:rPr lang="es-MX" sz="1050" b="0" u="none" strike="noStrike" dirty="0">
                          <a:effectLst/>
                        </a:rPr>
                        <a:t>SE ENTREGA POR PAQUETE QUE ES 1 KG</a:t>
                      </a:r>
                      <a:endParaRPr lang="es-MX" sz="1050" b="0" i="0" u="none" strike="noStrike" dirty="0">
                        <a:solidFill>
                          <a:srgbClr val="000000"/>
                        </a:solidFill>
                        <a:effectLst/>
                        <a:latin typeface="Calibri Light" panose="020F0302020204030204" pitchFamily="34" charset="0"/>
                      </a:endParaRPr>
                    </a:p>
                  </a:txBody>
                  <a:tcPr marL="9525" marR="9525" marT="9525" marB="0" anchor="b"/>
                </a:tc>
                <a:extLst>
                  <a:ext uri="{0D108BD9-81ED-4DB2-BD59-A6C34878D82A}">
                    <a16:rowId xmlns:a16="http://schemas.microsoft.com/office/drawing/2014/main" val="1517255638"/>
                  </a:ext>
                </a:extLst>
              </a:tr>
            </a:tbl>
          </a:graphicData>
        </a:graphic>
      </p:graphicFrame>
    </p:spTree>
    <p:extLst>
      <p:ext uri="{BB962C8B-B14F-4D97-AF65-F5344CB8AC3E}">
        <p14:creationId xmlns:p14="http://schemas.microsoft.com/office/powerpoint/2010/main" val="382610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8FBE9-3B9F-482E-B375-C4222F1ACB02}"/>
              </a:ext>
            </a:extLst>
          </p:cNvPr>
          <p:cNvSpPr>
            <a:spLocks noGrp="1"/>
          </p:cNvSpPr>
          <p:nvPr>
            <p:ph type="title"/>
          </p:nvPr>
        </p:nvSpPr>
        <p:spPr/>
        <p:txBody>
          <a:bodyPr>
            <a:normAutofit fontScale="90000"/>
          </a:bodyPr>
          <a:lstStyle/>
          <a:p>
            <a:r>
              <a:rPr lang="es-MX" sz="2700" dirty="0"/>
              <a:t>1.-Ingresar a HI CONTROL con tu usuario y contraseña como muestra la fig. 1</a:t>
            </a:r>
            <a:br>
              <a:rPr lang="es-MX" sz="2700" dirty="0"/>
            </a:br>
            <a:br>
              <a:rPr lang="es-MX" sz="2700" dirty="0"/>
            </a:br>
            <a:r>
              <a:rPr lang="es-MX" sz="2700" dirty="0">
                <a:solidFill>
                  <a:srgbClr val="00B0F0"/>
                </a:solidFill>
              </a:rPr>
              <a:t>https://ajanajuliana.sytes.net/ProdAJ/login/</a:t>
            </a:r>
            <a:br>
              <a:rPr lang="es-MX" sz="2800" dirty="0"/>
            </a:br>
            <a:endParaRPr lang="es-MX" sz="2800" dirty="0"/>
          </a:p>
        </p:txBody>
      </p:sp>
      <p:pic>
        <p:nvPicPr>
          <p:cNvPr id="5" name="Imagen 4">
            <a:extLst>
              <a:ext uri="{FF2B5EF4-FFF2-40B4-BE49-F238E27FC236}">
                <a16:creationId xmlns:a16="http://schemas.microsoft.com/office/drawing/2014/main" id="{471476E1-896A-40CD-B5C4-9D89D8D163F4}"/>
              </a:ext>
            </a:extLst>
          </p:cNvPr>
          <p:cNvPicPr>
            <a:picLocks noChangeAspect="1"/>
          </p:cNvPicPr>
          <p:nvPr/>
        </p:nvPicPr>
        <p:blipFill>
          <a:blip r:embed="rId2"/>
          <a:stretch>
            <a:fillRect/>
          </a:stretch>
        </p:blipFill>
        <p:spPr>
          <a:xfrm>
            <a:off x="1738898" y="1818060"/>
            <a:ext cx="7868873" cy="2927390"/>
          </a:xfrm>
          <a:prstGeom prst="rect">
            <a:avLst/>
          </a:prstGeom>
        </p:spPr>
      </p:pic>
      <p:sp>
        <p:nvSpPr>
          <p:cNvPr id="6" name="Título 1">
            <a:extLst>
              <a:ext uri="{FF2B5EF4-FFF2-40B4-BE49-F238E27FC236}">
                <a16:creationId xmlns:a16="http://schemas.microsoft.com/office/drawing/2014/main" id="{AEC61CC0-EC4E-4302-B2A3-1BE25A62B804}"/>
              </a:ext>
            </a:extLst>
          </p:cNvPr>
          <p:cNvSpPr txBox="1">
            <a:spLocks/>
          </p:cNvSpPr>
          <p:nvPr/>
        </p:nvSpPr>
        <p:spPr>
          <a:xfrm>
            <a:off x="219162" y="4266007"/>
            <a:ext cx="11753675" cy="1756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dirty="0"/>
              <a:t>IMPORTANTE- Para la captura se requiere tener la “hoja rosa” llena y firmada por el trabajador con la información de la orden de trabajo y materia prima. </a:t>
            </a:r>
          </a:p>
        </p:txBody>
      </p:sp>
      <p:sp>
        <p:nvSpPr>
          <p:cNvPr id="3" name="Rectángulo 2">
            <a:extLst>
              <a:ext uri="{FF2B5EF4-FFF2-40B4-BE49-F238E27FC236}">
                <a16:creationId xmlns:a16="http://schemas.microsoft.com/office/drawing/2014/main" id="{BA47891C-E938-4768-A139-B65E6D550EA1}"/>
              </a:ext>
            </a:extLst>
          </p:cNvPr>
          <p:cNvSpPr/>
          <p:nvPr/>
        </p:nvSpPr>
        <p:spPr>
          <a:xfrm>
            <a:off x="5133369" y="3938580"/>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1</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6424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83858" y="222513"/>
            <a:ext cx="11753675" cy="1756842"/>
          </a:xfrm>
        </p:spPr>
        <p:txBody>
          <a:bodyPr>
            <a:normAutofit/>
          </a:bodyPr>
          <a:lstStyle/>
          <a:p>
            <a:r>
              <a:rPr lang="es-MX" sz="2400" dirty="0"/>
              <a:t>2.- Ingresar al menú de hi control se seleccionará esta ruta con muestra la fig. 2:</a:t>
            </a:r>
            <a:br>
              <a:rPr lang="es-MX" sz="2400" dirty="0"/>
            </a:br>
            <a:r>
              <a:rPr lang="es-MX" sz="2400" dirty="0"/>
              <a:t> </a:t>
            </a:r>
            <a:br>
              <a:rPr lang="es-MX" sz="2400" dirty="0"/>
            </a:br>
            <a:r>
              <a:rPr lang="es-MX" sz="2400" dirty="0"/>
              <a:t>PROD AJ – INVENTARIO – MATERIA PRIMA – SALIDA DE MAT PRIMA X ODT</a:t>
            </a:r>
          </a:p>
        </p:txBody>
      </p:sp>
      <p:pic>
        <p:nvPicPr>
          <p:cNvPr id="5" name="Imagen 4">
            <a:extLst>
              <a:ext uri="{FF2B5EF4-FFF2-40B4-BE49-F238E27FC236}">
                <a16:creationId xmlns:a16="http://schemas.microsoft.com/office/drawing/2014/main" id="{1D1D2F0C-75D6-4399-A1F6-8D60F32004ED}"/>
              </a:ext>
            </a:extLst>
          </p:cNvPr>
          <p:cNvPicPr>
            <a:picLocks noChangeAspect="1"/>
          </p:cNvPicPr>
          <p:nvPr/>
        </p:nvPicPr>
        <p:blipFill rotWithShape="1">
          <a:blip r:embed="rId2"/>
          <a:srcRect t="11848" r="20898" b="37491"/>
          <a:stretch/>
        </p:blipFill>
        <p:spPr>
          <a:xfrm>
            <a:off x="527573" y="2055302"/>
            <a:ext cx="10408644" cy="3749880"/>
          </a:xfrm>
          <a:prstGeom prst="rect">
            <a:avLst/>
          </a:prstGeom>
        </p:spPr>
      </p:pic>
      <p:sp>
        <p:nvSpPr>
          <p:cNvPr id="6" name="Rectángulo: esquinas redondeadas 5">
            <a:extLst>
              <a:ext uri="{FF2B5EF4-FFF2-40B4-BE49-F238E27FC236}">
                <a16:creationId xmlns:a16="http://schemas.microsoft.com/office/drawing/2014/main" id="{03A096A2-A65D-442C-AA1E-A3903835A1C4}"/>
              </a:ext>
            </a:extLst>
          </p:cNvPr>
          <p:cNvSpPr/>
          <p:nvPr/>
        </p:nvSpPr>
        <p:spPr>
          <a:xfrm>
            <a:off x="5914239" y="2055302"/>
            <a:ext cx="587229" cy="2516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5D4F9DC4-F0ED-4E7E-8ECC-123BF7AEBDFC}"/>
              </a:ext>
            </a:extLst>
          </p:cNvPr>
          <p:cNvSpPr/>
          <p:nvPr/>
        </p:nvSpPr>
        <p:spPr>
          <a:xfrm>
            <a:off x="6060695" y="2814197"/>
            <a:ext cx="587229" cy="3400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669DD5EE-8780-4887-85A3-7E105D34095F}"/>
              </a:ext>
            </a:extLst>
          </p:cNvPr>
          <p:cNvSpPr/>
          <p:nvPr/>
        </p:nvSpPr>
        <p:spPr>
          <a:xfrm>
            <a:off x="7144273" y="3930242"/>
            <a:ext cx="892380" cy="2715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4CA4B2FD-5E70-48DB-A1CD-601A1DF01702}"/>
              </a:ext>
            </a:extLst>
          </p:cNvPr>
          <p:cNvSpPr/>
          <p:nvPr/>
        </p:nvSpPr>
        <p:spPr>
          <a:xfrm>
            <a:off x="8251620" y="4996733"/>
            <a:ext cx="1714501" cy="204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angular 10">
            <a:extLst>
              <a:ext uri="{FF2B5EF4-FFF2-40B4-BE49-F238E27FC236}">
                <a16:creationId xmlns:a16="http://schemas.microsoft.com/office/drawing/2014/main" id="{223E7958-8653-45E6-829B-F7A49517BF7B}"/>
              </a:ext>
            </a:extLst>
          </p:cNvPr>
          <p:cNvCxnSpPr>
            <a:endCxn id="7" idx="1"/>
          </p:cNvCxnSpPr>
          <p:nvPr/>
        </p:nvCxnSpPr>
        <p:spPr>
          <a:xfrm rot="16200000" flipH="1">
            <a:off x="5619476" y="2543010"/>
            <a:ext cx="677258" cy="20517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a:extLst>
              <a:ext uri="{FF2B5EF4-FFF2-40B4-BE49-F238E27FC236}">
                <a16:creationId xmlns:a16="http://schemas.microsoft.com/office/drawing/2014/main" id="{719D3AA7-A3D8-488E-A077-2CD17EBE1545}"/>
              </a:ext>
            </a:extLst>
          </p:cNvPr>
          <p:cNvCxnSpPr>
            <a:cxnSpLocks/>
          </p:cNvCxnSpPr>
          <p:nvPr/>
        </p:nvCxnSpPr>
        <p:spPr>
          <a:xfrm rot="16200000" flipH="1">
            <a:off x="6255877" y="3237448"/>
            <a:ext cx="986832" cy="789967"/>
          </a:xfrm>
          <a:prstGeom prst="bentConnector3">
            <a:avLst>
              <a:gd name="adj1" fmla="val 10015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angular 14">
            <a:extLst>
              <a:ext uri="{FF2B5EF4-FFF2-40B4-BE49-F238E27FC236}">
                <a16:creationId xmlns:a16="http://schemas.microsoft.com/office/drawing/2014/main" id="{C0E6BCCE-0446-4092-A8BD-B8BB049D6FA2}"/>
              </a:ext>
            </a:extLst>
          </p:cNvPr>
          <p:cNvCxnSpPr>
            <a:cxnSpLocks/>
          </p:cNvCxnSpPr>
          <p:nvPr/>
        </p:nvCxnSpPr>
        <p:spPr>
          <a:xfrm rot="16200000" flipH="1">
            <a:off x="7339563" y="4217827"/>
            <a:ext cx="938031" cy="886083"/>
          </a:xfrm>
          <a:prstGeom prst="bentConnector3">
            <a:avLst>
              <a:gd name="adj1" fmla="val 100976"/>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9C8E51B-20EE-457A-BBFF-2DCC8E138E9B}"/>
              </a:ext>
            </a:extLst>
          </p:cNvPr>
          <p:cNvSpPr/>
          <p:nvPr/>
        </p:nvSpPr>
        <p:spPr>
          <a:xfrm>
            <a:off x="5619813" y="5943756"/>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2</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63464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41913" y="88290"/>
            <a:ext cx="11753675" cy="800944"/>
          </a:xfrm>
        </p:spPr>
        <p:txBody>
          <a:bodyPr>
            <a:normAutofit/>
          </a:bodyPr>
          <a:lstStyle/>
          <a:p>
            <a:r>
              <a:rPr lang="es-MX" sz="2400" dirty="0"/>
              <a:t>3.-En la pantalla se abrirá el panel de salida de materia prima a producción fig. 3:</a:t>
            </a:r>
          </a:p>
        </p:txBody>
      </p:sp>
      <p:pic>
        <p:nvPicPr>
          <p:cNvPr id="4" name="Imagen 3">
            <a:extLst>
              <a:ext uri="{FF2B5EF4-FFF2-40B4-BE49-F238E27FC236}">
                <a16:creationId xmlns:a16="http://schemas.microsoft.com/office/drawing/2014/main" id="{5F079EBA-23F9-424B-8A8A-FB1EC685383D}"/>
              </a:ext>
            </a:extLst>
          </p:cNvPr>
          <p:cNvPicPr>
            <a:picLocks noChangeAspect="1"/>
          </p:cNvPicPr>
          <p:nvPr/>
        </p:nvPicPr>
        <p:blipFill>
          <a:blip r:embed="rId2"/>
          <a:stretch>
            <a:fillRect/>
          </a:stretch>
        </p:blipFill>
        <p:spPr>
          <a:xfrm>
            <a:off x="93327" y="713902"/>
            <a:ext cx="11895588" cy="1799655"/>
          </a:xfrm>
          <a:prstGeom prst="rect">
            <a:avLst/>
          </a:prstGeom>
        </p:spPr>
      </p:pic>
      <p:sp>
        <p:nvSpPr>
          <p:cNvPr id="5" name="Título 1">
            <a:extLst>
              <a:ext uri="{FF2B5EF4-FFF2-40B4-BE49-F238E27FC236}">
                <a16:creationId xmlns:a16="http://schemas.microsoft.com/office/drawing/2014/main" id="{7F401685-CDC3-4D37-AD46-8884C0773E6D}"/>
              </a:ext>
            </a:extLst>
          </p:cNvPr>
          <p:cNvSpPr txBox="1">
            <a:spLocks/>
          </p:cNvSpPr>
          <p:nvPr/>
        </p:nvSpPr>
        <p:spPr>
          <a:xfrm>
            <a:off x="235240" y="2562863"/>
            <a:ext cx="117536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dirty="0"/>
              <a:t>4.- Captura la orden de producción  de la hoja rosa fig. 4 y al dar </a:t>
            </a:r>
            <a:r>
              <a:rPr lang="es-MX" sz="2400" dirty="0" err="1"/>
              <a:t>enter</a:t>
            </a:r>
            <a:r>
              <a:rPr lang="es-MX" sz="2400" dirty="0"/>
              <a:t> se despliegan los productos surtidos y por surtir a la odt  </a:t>
            </a:r>
          </a:p>
        </p:txBody>
      </p:sp>
      <p:pic>
        <p:nvPicPr>
          <p:cNvPr id="8" name="Imagen 7">
            <a:extLst>
              <a:ext uri="{FF2B5EF4-FFF2-40B4-BE49-F238E27FC236}">
                <a16:creationId xmlns:a16="http://schemas.microsoft.com/office/drawing/2014/main" id="{40113FA1-2A38-436F-AC80-F24FAC2AEDC6}"/>
              </a:ext>
            </a:extLst>
          </p:cNvPr>
          <p:cNvPicPr>
            <a:picLocks noChangeAspect="1"/>
          </p:cNvPicPr>
          <p:nvPr/>
        </p:nvPicPr>
        <p:blipFill rotWithShape="1">
          <a:blip r:embed="rId3"/>
          <a:srcRect r="24921" b="34780"/>
          <a:stretch/>
        </p:blipFill>
        <p:spPr>
          <a:xfrm>
            <a:off x="4522717" y="3655166"/>
            <a:ext cx="7434043" cy="2488932"/>
          </a:xfrm>
          <a:prstGeom prst="rect">
            <a:avLst/>
          </a:prstGeom>
        </p:spPr>
      </p:pic>
      <p:sp>
        <p:nvSpPr>
          <p:cNvPr id="9" name="Rectángulo: esquinas redondeadas 8">
            <a:extLst>
              <a:ext uri="{FF2B5EF4-FFF2-40B4-BE49-F238E27FC236}">
                <a16:creationId xmlns:a16="http://schemas.microsoft.com/office/drawing/2014/main" id="{8C51D43C-14E7-4C6F-A926-DD6AF14A8657}"/>
              </a:ext>
            </a:extLst>
          </p:cNvPr>
          <p:cNvSpPr/>
          <p:nvPr/>
        </p:nvSpPr>
        <p:spPr>
          <a:xfrm>
            <a:off x="4522717" y="4610152"/>
            <a:ext cx="2189526" cy="2916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B48A252B-8402-4886-95BF-5EB2788218B6}"/>
              </a:ext>
            </a:extLst>
          </p:cNvPr>
          <p:cNvPicPr>
            <a:picLocks noChangeAspect="1"/>
          </p:cNvPicPr>
          <p:nvPr/>
        </p:nvPicPr>
        <p:blipFill rotWithShape="1">
          <a:blip r:embed="rId4">
            <a:extLst>
              <a:ext uri="{28A0092B-C50C-407E-A947-70E740481C1C}">
                <a14:useLocalDpi xmlns:a14="http://schemas.microsoft.com/office/drawing/2010/main" val="0"/>
              </a:ext>
            </a:extLst>
          </a:blip>
          <a:srcRect l="6537" t="9185" b="5433"/>
          <a:stretch/>
        </p:blipFill>
        <p:spPr>
          <a:xfrm rot="16200000">
            <a:off x="1006384" y="2985342"/>
            <a:ext cx="2571121" cy="4177719"/>
          </a:xfrm>
          <a:prstGeom prst="rect">
            <a:avLst/>
          </a:prstGeom>
        </p:spPr>
      </p:pic>
      <p:sp>
        <p:nvSpPr>
          <p:cNvPr id="10" name="Rectángulo: esquinas redondeadas 9">
            <a:extLst>
              <a:ext uri="{FF2B5EF4-FFF2-40B4-BE49-F238E27FC236}">
                <a16:creationId xmlns:a16="http://schemas.microsoft.com/office/drawing/2014/main" id="{30036882-8C19-41C0-BD45-C600E609C821}"/>
              </a:ext>
            </a:extLst>
          </p:cNvPr>
          <p:cNvSpPr/>
          <p:nvPr/>
        </p:nvSpPr>
        <p:spPr>
          <a:xfrm>
            <a:off x="1130226" y="4334850"/>
            <a:ext cx="920067" cy="224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B13BA918-4BA2-4D45-B24F-4C2F94E1E0A1}"/>
              </a:ext>
            </a:extLst>
          </p:cNvPr>
          <p:cNvSpPr txBox="1"/>
          <p:nvPr/>
        </p:nvSpPr>
        <p:spPr>
          <a:xfrm>
            <a:off x="1590260" y="3748639"/>
            <a:ext cx="1126436" cy="369332"/>
          </a:xfrm>
          <a:prstGeom prst="rect">
            <a:avLst/>
          </a:prstGeom>
          <a:noFill/>
        </p:spPr>
        <p:txBody>
          <a:bodyPr wrap="square" rtlCol="0">
            <a:spAutoFit/>
          </a:bodyPr>
          <a:lstStyle/>
          <a:p>
            <a:r>
              <a:rPr lang="es-MX" dirty="0"/>
              <a:t>Hoja rosa</a:t>
            </a:r>
          </a:p>
        </p:txBody>
      </p:sp>
      <p:sp>
        <p:nvSpPr>
          <p:cNvPr id="11" name="Rectángulo: esquinas redondeadas 10">
            <a:extLst>
              <a:ext uri="{FF2B5EF4-FFF2-40B4-BE49-F238E27FC236}">
                <a16:creationId xmlns:a16="http://schemas.microsoft.com/office/drawing/2014/main" id="{14192F71-A805-42F1-812F-610C598B0289}"/>
              </a:ext>
            </a:extLst>
          </p:cNvPr>
          <p:cNvSpPr/>
          <p:nvPr/>
        </p:nvSpPr>
        <p:spPr>
          <a:xfrm>
            <a:off x="4728126" y="5230089"/>
            <a:ext cx="7228634" cy="9961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B699F13E-68E6-4A96-B354-7E3F18C7564C}"/>
              </a:ext>
            </a:extLst>
          </p:cNvPr>
          <p:cNvSpPr/>
          <p:nvPr/>
        </p:nvSpPr>
        <p:spPr>
          <a:xfrm>
            <a:off x="5306625" y="2313502"/>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3</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3" name="Rectángulo 12">
            <a:extLst>
              <a:ext uri="{FF2B5EF4-FFF2-40B4-BE49-F238E27FC236}">
                <a16:creationId xmlns:a16="http://schemas.microsoft.com/office/drawing/2014/main" id="{CD8BFC4C-A58A-48EA-8D56-181BF7ED9FC5}"/>
              </a:ext>
            </a:extLst>
          </p:cNvPr>
          <p:cNvSpPr/>
          <p:nvPr/>
        </p:nvSpPr>
        <p:spPr>
          <a:xfrm>
            <a:off x="1786230" y="6457890"/>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4</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4" name="Rectángulo 13">
            <a:extLst>
              <a:ext uri="{FF2B5EF4-FFF2-40B4-BE49-F238E27FC236}">
                <a16:creationId xmlns:a16="http://schemas.microsoft.com/office/drawing/2014/main" id="{F5CFB692-C4F1-4E70-B059-85AC6BFF2EF6}"/>
              </a:ext>
            </a:extLst>
          </p:cNvPr>
          <p:cNvSpPr/>
          <p:nvPr/>
        </p:nvSpPr>
        <p:spPr>
          <a:xfrm>
            <a:off x="7775509" y="6274290"/>
            <a:ext cx="92845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4.1</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4825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206161" y="188957"/>
            <a:ext cx="11753675" cy="2975278"/>
          </a:xfrm>
        </p:spPr>
        <p:txBody>
          <a:bodyPr>
            <a:noAutofit/>
          </a:bodyPr>
          <a:lstStyle/>
          <a:p>
            <a:r>
              <a:rPr lang="es-MX" sz="2000" dirty="0"/>
              <a:t>5.-Antes empezar a captura identifica en la hoja roja (fig. 5) que materia prima de la orden de producción, material de empaque (emp1), o material de consumible(</a:t>
            </a:r>
            <a:r>
              <a:rPr lang="es-MX" sz="2000" dirty="0" err="1"/>
              <a:t>stk</a:t>
            </a:r>
            <a:r>
              <a:rPr lang="es-MX" sz="2000" dirty="0"/>
              <a:t>), se localiza el producto que se le dará salida del almacen de materia prima en la pantalla.</a:t>
            </a:r>
            <a:br>
              <a:rPr lang="es-MX" sz="2000" dirty="0"/>
            </a:br>
            <a:r>
              <a:rPr lang="es-MX" sz="2000" dirty="0"/>
              <a:t>6.-Cuando el producto no se encuentra en la lista de materia prima de la ODT, este debe agregarse a la lista oprimiendo el botón de AGREGAR fig.6, .</a:t>
            </a:r>
            <a:r>
              <a:rPr lang="es-MX" sz="1800" b="1" i="1" dirty="0"/>
              <a:t> Los materiales de empaque y consumibles que no estén autorizados en la orden de producción no deben agregarse, sino capturarse en el apartado de consumibles. </a:t>
            </a:r>
            <a:br>
              <a:rPr lang="es-MX" sz="2000" dirty="0"/>
            </a:br>
            <a:r>
              <a:rPr lang="es-MX" sz="2000" dirty="0"/>
              <a:t>Aparecerá un cuadro de dialogo donde se podrá buscar el nombre del producto, cuando se encuentre se selecciona y se oprime el botón seleccionar, el material ya aparecerá en los materiales de la orden de producción.</a:t>
            </a:r>
            <a:br>
              <a:rPr lang="es-MX" sz="2000" dirty="0"/>
            </a:br>
            <a:br>
              <a:rPr lang="es-MX" sz="2000" dirty="0"/>
            </a:br>
            <a:endParaRPr lang="es-MX" sz="2000" dirty="0"/>
          </a:p>
        </p:txBody>
      </p:sp>
      <p:pic>
        <p:nvPicPr>
          <p:cNvPr id="6" name="Imagen 5">
            <a:extLst>
              <a:ext uri="{FF2B5EF4-FFF2-40B4-BE49-F238E27FC236}">
                <a16:creationId xmlns:a16="http://schemas.microsoft.com/office/drawing/2014/main" id="{CC428451-004A-45A7-9E2E-F031A6D3694B}"/>
              </a:ext>
            </a:extLst>
          </p:cNvPr>
          <p:cNvPicPr>
            <a:picLocks noChangeAspect="1"/>
          </p:cNvPicPr>
          <p:nvPr/>
        </p:nvPicPr>
        <p:blipFill rotWithShape="1">
          <a:blip r:embed="rId2">
            <a:extLst>
              <a:ext uri="{28A0092B-C50C-407E-A947-70E740481C1C}">
                <a14:useLocalDpi xmlns:a14="http://schemas.microsoft.com/office/drawing/2010/main" val="0"/>
              </a:ext>
            </a:extLst>
          </a:blip>
          <a:srcRect l="6537" t="9185" b="5433"/>
          <a:stretch/>
        </p:blipFill>
        <p:spPr>
          <a:xfrm rot="16200000">
            <a:off x="890931" y="3031740"/>
            <a:ext cx="2571121" cy="4177719"/>
          </a:xfrm>
          <a:prstGeom prst="rect">
            <a:avLst/>
          </a:prstGeom>
        </p:spPr>
      </p:pic>
      <p:sp>
        <p:nvSpPr>
          <p:cNvPr id="9" name="Rectángulo: esquinas redondeadas 8">
            <a:extLst>
              <a:ext uri="{FF2B5EF4-FFF2-40B4-BE49-F238E27FC236}">
                <a16:creationId xmlns:a16="http://schemas.microsoft.com/office/drawing/2014/main" id="{30B00877-A267-4125-8587-37D2DFFEE251}"/>
              </a:ext>
            </a:extLst>
          </p:cNvPr>
          <p:cNvSpPr/>
          <p:nvPr/>
        </p:nvSpPr>
        <p:spPr>
          <a:xfrm>
            <a:off x="244328" y="4580176"/>
            <a:ext cx="3815663" cy="114656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B37F8A90-EB43-400E-99B9-6688C3E0EC07}"/>
              </a:ext>
            </a:extLst>
          </p:cNvPr>
          <p:cNvSpPr/>
          <p:nvPr/>
        </p:nvSpPr>
        <p:spPr>
          <a:xfrm>
            <a:off x="1784911" y="3458722"/>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5</a:t>
            </a:r>
            <a:endParaRPr lang="es-ES" sz="2000" b="0" cap="none" spc="0" dirty="0">
              <a:ln w="0"/>
              <a:solidFill>
                <a:schemeClr val="tx1"/>
              </a:solidFill>
              <a:effectLst>
                <a:outerShdw blurRad="38100" dist="19050" dir="2700000" algn="tl" rotWithShape="0">
                  <a:schemeClr val="dk1">
                    <a:alpha val="40000"/>
                  </a:schemeClr>
                </a:outerShdw>
              </a:effectLst>
            </a:endParaRPr>
          </a:p>
        </p:txBody>
      </p:sp>
      <p:grpSp>
        <p:nvGrpSpPr>
          <p:cNvPr id="5" name="Grupo 4">
            <a:extLst>
              <a:ext uri="{FF2B5EF4-FFF2-40B4-BE49-F238E27FC236}">
                <a16:creationId xmlns:a16="http://schemas.microsoft.com/office/drawing/2014/main" id="{59248684-5277-4E90-829D-FF61E23D3A65}"/>
              </a:ext>
            </a:extLst>
          </p:cNvPr>
          <p:cNvGrpSpPr/>
          <p:nvPr/>
        </p:nvGrpSpPr>
        <p:grpSpPr>
          <a:xfrm>
            <a:off x="4474411" y="2667001"/>
            <a:ext cx="7654288" cy="4202098"/>
            <a:chOff x="2095150" y="2868643"/>
            <a:chExt cx="7550092" cy="4277359"/>
          </a:xfrm>
        </p:grpSpPr>
        <p:pic>
          <p:nvPicPr>
            <p:cNvPr id="19" name="Imagen 18">
              <a:extLst>
                <a:ext uri="{FF2B5EF4-FFF2-40B4-BE49-F238E27FC236}">
                  <a16:creationId xmlns:a16="http://schemas.microsoft.com/office/drawing/2014/main" id="{782CFCB4-D68A-447F-BCBC-EB32ECC125AD}"/>
                </a:ext>
              </a:extLst>
            </p:cNvPr>
            <p:cNvPicPr>
              <a:picLocks noChangeAspect="1"/>
            </p:cNvPicPr>
            <p:nvPr/>
          </p:nvPicPr>
          <p:blipFill>
            <a:blip r:embed="rId3"/>
            <a:stretch>
              <a:fillRect/>
            </a:stretch>
          </p:blipFill>
          <p:spPr>
            <a:xfrm>
              <a:off x="2095150" y="2868643"/>
              <a:ext cx="7550092" cy="4277359"/>
            </a:xfrm>
            <a:prstGeom prst="rect">
              <a:avLst/>
            </a:prstGeom>
          </p:spPr>
        </p:pic>
        <p:sp>
          <p:nvSpPr>
            <p:cNvPr id="20" name="Rectángulo: esquinas redondeadas 19">
              <a:extLst>
                <a:ext uri="{FF2B5EF4-FFF2-40B4-BE49-F238E27FC236}">
                  <a16:creationId xmlns:a16="http://schemas.microsoft.com/office/drawing/2014/main" id="{46CF3409-668B-4846-AC9D-BE6CF7D8E6AA}"/>
                </a:ext>
              </a:extLst>
            </p:cNvPr>
            <p:cNvSpPr/>
            <p:nvPr/>
          </p:nvSpPr>
          <p:spPr>
            <a:xfrm>
              <a:off x="2663505" y="5290402"/>
              <a:ext cx="5803783" cy="2184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FDD358A9-C50C-456E-BB9D-109BEE12A76F}"/>
                </a:ext>
              </a:extLst>
            </p:cNvPr>
            <p:cNvSpPr/>
            <p:nvPr/>
          </p:nvSpPr>
          <p:spPr>
            <a:xfrm>
              <a:off x="2663505" y="4788859"/>
              <a:ext cx="609599" cy="2184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esquinas redondeadas 21">
              <a:extLst>
                <a:ext uri="{FF2B5EF4-FFF2-40B4-BE49-F238E27FC236}">
                  <a16:creationId xmlns:a16="http://schemas.microsoft.com/office/drawing/2014/main" id="{10DDCF4A-6458-4187-8935-F8263EAF89C9}"/>
                </a:ext>
              </a:extLst>
            </p:cNvPr>
            <p:cNvSpPr/>
            <p:nvPr/>
          </p:nvSpPr>
          <p:spPr>
            <a:xfrm>
              <a:off x="5565396" y="6833131"/>
              <a:ext cx="609599" cy="2184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3" name="Rectángulo 22">
            <a:extLst>
              <a:ext uri="{FF2B5EF4-FFF2-40B4-BE49-F238E27FC236}">
                <a16:creationId xmlns:a16="http://schemas.microsoft.com/office/drawing/2014/main" id="{E5D03626-93B0-4B32-B73F-3C7596DB0258}"/>
              </a:ext>
            </a:extLst>
          </p:cNvPr>
          <p:cNvSpPr/>
          <p:nvPr/>
        </p:nvSpPr>
        <p:spPr>
          <a:xfrm>
            <a:off x="3739915" y="6476299"/>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6</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24" name="Rectángulo: esquinas redondeadas 23">
            <a:extLst>
              <a:ext uri="{FF2B5EF4-FFF2-40B4-BE49-F238E27FC236}">
                <a16:creationId xmlns:a16="http://schemas.microsoft.com/office/drawing/2014/main" id="{61C11FC5-89BF-479B-96D3-55D0918E09A1}"/>
              </a:ext>
            </a:extLst>
          </p:cNvPr>
          <p:cNvSpPr/>
          <p:nvPr/>
        </p:nvSpPr>
        <p:spPr>
          <a:xfrm flipV="1">
            <a:off x="6514606" y="3483215"/>
            <a:ext cx="892990" cy="3312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CAE538A6-74DA-46F7-A99E-886B40BE2CCA}"/>
              </a:ext>
            </a:extLst>
          </p:cNvPr>
          <p:cNvSpPr txBox="1"/>
          <p:nvPr/>
        </p:nvSpPr>
        <p:spPr>
          <a:xfrm>
            <a:off x="244328" y="2847975"/>
            <a:ext cx="4272260" cy="738664"/>
          </a:xfrm>
          <a:prstGeom prst="rect">
            <a:avLst/>
          </a:prstGeom>
          <a:noFill/>
        </p:spPr>
        <p:txBody>
          <a:bodyPr wrap="none" rtlCol="0">
            <a:spAutoFit/>
          </a:bodyPr>
          <a:lstStyle/>
          <a:p>
            <a:r>
              <a:rPr lang="es-MX" sz="1400" i="1" dirty="0"/>
              <a:t>En el caso de ser una orden de una instalación </a:t>
            </a:r>
          </a:p>
          <a:p>
            <a:r>
              <a:rPr lang="es-MX" sz="1400" i="1" dirty="0"/>
              <a:t>Deberá capturarse todo el material entregado en la ODT</a:t>
            </a:r>
          </a:p>
          <a:p>
            <a:r>
              <a:rPr lang="es-MX" sz="1400" i="1" dirty="0"/>
              <a:t>(materia prima, empaque, consumible, stock)</a:t>
            </a:r>
          </a:p>
        </p:txBody>
      </p:sp>
    </p:spTree>
    <p:extLst>
      <p:ext uri="{BB962C8B-B14F-4D97-AF65-F5344CB8AC3E}">
        <p14:creationId xmlns:p14="http://schemas.microsoft.com/office/powerpoint/2010/main" val="376935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83858" y="222513"/>
            <a:ext cx="11753675" cy="1760965"/>
          </a:xfrm>
        </p:spPr>
        <p:txBody>
          <a:bodyPr>
            <a:noAutofit/>
          </a:bodyPr>
          <a:lstStyle/>
          <a:p>
            <a:br>
              <a:rPr lang="es-MX" sz="2000" dirty="0"/>
            </a:br>
            <a:r>
              <a:rPr lang="es-MX" sz="2000" dirty="0"/>
              <a:t>7.-En la columna de “A SURTIR”  fig. 7, se coloca la cantidad entregada dependiendo de la unidad de medida del producto de la hoja rosa fig. 7.1. (realizar previamente las conversiones dependiendo el producto)</a:t>
            </a:r>
            <a:br>
              <a:rPr lang="es-MX" sz="2000" dirty="0"/>
            </a:br>
            <a:r>
              <a:rPr lang="es-MX" sz="2000" dirty="0"/>
              <a:t>En caso que el colaborador solicita mas unidades de lo solicitado, deberá estar firmada de autorizado la hoja rosa por el jefe de calidad </a:t>
            </a:r>
            <a:br>
              <a:rPr lang="es-MX" sz="2000" dirty="0"/>
            </a:br>
            <a:r>
              <a:rPr lang="es-MX" sz="2000" dirty="0"/>
              <a:t>8.-Posteriormente después de haber cargado todo el material de la hoja rosa se oprimirá el botón “SURTIR ODT”, se abrirá un cuadro donde se deberá poner el folio de la hoja rosa y numero de empleado (fig.8) que estan en la “hoja rosa”, luego se oprime el botón “SURTIR”</a:t>
            </a:r>
            <a:br>
              <a:rPr lang="es-MX" sz="2000" dirty="0"/>
            </a:br>
            <a:br>
              <a:rPr lang="es-MX" sz="2000" dirty="0"/>
            </a:br>
            <a:endParaRPr lang="es-MX" sz="2000" dirty="0"/>
          </a:p>
        </p:txBody>
      </p:sp>
      <p:pic>
        <p:nvPicPr>
          <p:cNvPr id="6" name="Imagen 5">
            <a:extLst>
              <a:ext uri="{FF2B5EF4-FFF2-40B4-BE49-F238E27FC236}">
                <a16:creationId xmlns:a16="http://schemas.microsoft.com/office/drawing/2014/main" id="{CC428451-004A-45A7-9E2E-F031A6D3694B}"/>
              </a:ext>
            </a:extLst>
          </p:cNvPr>
          <p:cNvPicPr>
            <a:picLocks noChangeAspect="1"/>
          </p:cNvPicPr>
          <p:nvPr/>
        </p:nvPicPr>
        <p:blipFill rotWithShape="1">
          <a:blip r:embed="rId2">
            <a:extLst>
              <a:ext uri="{28A0092B-C50C-407E-A947-70E740481C1C}">
                <a14:useLocalDpi xmlns:a14="http://schemas.microsoft.com/office/drawing/2010/main" val="0"/>
              </a:ext>
            </a:extLst>
          </a:blip>
          <a:srcRect l="6537" t="9185" b="5433"/>
          <a:stretch/>
        </p:blipFill>
        <p:spPr>
          <a:xfrm rot="16200000">
            <a:off x="1063359" y="3424856"/>
            <a:ext cx="2571121" cy="4177719"/>
          </a:xfrm>
          <a:prstGeom prst="rect">
            <a:avLst/>
          </a:prstGeom>
        </p:spPr>
      </p:pic>
      <p:pic>
        <p:nvPicPr>
          <p:cNvPr id="8" name="Imagen 7">
            <a:extLst>
              <a:ext uri="{FF2B5EF4-FFF2-40B4-BE49-F238E27FC236}">
                <a16:creationId xmlns:a16="http://schemas.microsoft.com/office/drawing/2014/main" id="{E16D9EC6-A02E-48C5-B48C-969DA2A74558}"/>
              </a:ext>
            </a:extLst>
          </p:cNvPr>
          <p:cNvPicPr>
            <a:picLocks noChangeAspect="1"/>
          </p:cNvPicPr>
          <p:nvPr/>
        </p:nvPicPr>
        <p:blipFill>
          <a:blip r:embed="rId3"/>
          <a:stretch>
            <a:fillRect/>
          </a:stretch>
        </p:blipFill>
        <p:spPr>
          <a:xfrm>
            <a:off x="627307" y="2011775"/>
            <a:ext cx="11445240" cy="2162704"/>
          </a:xfrm>
          <a:prstGeom prst="rect">
            <a:avLst/>
          </a:prstGeom>
        </p:spPr>
      </p:pic>
      <p:sp>
        <p:nvSpPr>
          <p:cNvPr id="9" name="Rectángulo: esquinas redondeadas 8">
            <a:extLst>
              <a:ext uri="{FF2B5EF4-FFF2-40B4-BE49-F238E27FC236}">
                <a16:creationId xmlns:a16="http://schemas.microsoft.com/office/drawing/2014/main" id="{30B00877-A267-4125-8587-37D2DFFEE251}"/>
              </a:ext>
            </a:extLst>
          </p:cNvPr>
          <p:cNvSpPr/>
          <p:nvPr/>
        </p:nvSpPr>
        <p:spPr>
          <a:xfrm>
            <a:off x="8750417" y="3169920"/>
            <a:ext cx="587229" cy="5189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a:extLst>
              <a:ext uri="{FF2B5EF4-FFF2-40B4-BE49-F238E27FC236}">
                <a16:creationId xmlns:a16="http://schemas.microsoft.com/office/drawing/2014/main" id="{B3A7A3F9-A1E6-40AA-ACEE-5E3672171432}"/>
              </a:ext>
            </a:extLst>
          </p:cNvPr>
          <p:cNvPicPr>
            <a:picLocks noChangeAspect="1"/>
          </p:cNvPicPr>
          <p:nvPr/>
        </p:nvPicPr>
        <p:blipFill>
          <a:blip r:embed="rId4"/>
          <a:stretch>
            <a:fillRect/>
          </a:stretch>
        </p:blipFill>
        <p:spPr>
          <a:xfrm>
            <a:off x="5262799" y="4311940"/>
            <a:ext cx="5929355" cy="2487336"/>
          </a:xfrm>
          <a:prstGeom prst="rect">
            <a:avLst/>
          </a:prstGeom>
        </p:spPr>
      </p:pic>
      <p:sp>
        <p:nvSpPr>
          <p:cNvPr id="14" name="Rectángulo: esquinas redondeadas 13">
            <a:extLst>
              <a:ext uri="{FF2B5EF4-FFF2-40B4-BE49-F238E27FC236}">
                <a16:creationId xmlns:a16="http://schemas.microsoft.com/office/drawing/2014/main" id="{1B69176E-F511-40E9-8686-15B04AC8F88B}"/>
              </a:ext>
            </a:extLst>
          </p:cNvPr>
          <p:cNvSpPr/>
          <p:nvPr/>
        </p:nvSpPr>
        <p:spPr>
          <a:xfrm>
            <a:off x="5328408" y="4713914"/>
            <a:ext cx="1256950" cy="21881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esquinas redondeadas 14">
            <a:extLst>
              <a:ext uri="{FF2B5EF4-FFF2-40B4-BE49-F238E27FC236}">
                <a16:creationId xmlns:a16="http://schemas.microsoft.com/office/drawing/2014/main" id="{C56AB1B6-52E6-441C-BC31-3BB62A0D5F7E}"/>
              </a:ext>
            </a:extLst>
          </p:cNvPr>
          <p:cNvSpPr/>
          <p:nvPr/>
        </p:nvSpPr>
        <p:spPr>
          <a:xfrm>
            <a:off x="6650967" y="4713914"/>
            <a:ext cx="1256950" cy="218813"/>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esquinas redondeadas 15">
            <a:extLst>
              <a:ext uri="{FF2B5EF4-FFF2-40B4-BE49-F238E27FC236}">
                <a16:creationId xmlns:a16="http://schemas.microsoft.com/office/drawing/2014/main" id="{83C2AC3D-AD2E-42D2-A96C-074686477726}"/>
              </a:ext>
            </a:extLst>
          </p:cNvPr>
          <p:cNvSpPr/>
          <p:nvPr/>
        </p:nvSpPr>
        <p:spPr>
          <a:xfrm>
            <a:off x="7768205" y="6450230"/>
            <a:ext cx="546683" cy="2188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redondeadas 9">
            <a:extLst>
              <a:ext uri="{FF2B5EF4-FFF2-40B4-BE49-F238E27FC236}">
                <a16:creationId xmlns:a16="http://schemas.microsoft.com/office/drawing/2014/main" id="{AE041335-254A-4B89-A2F2-E6C6868BF130}"/>
              </a:ext>
            </a:extLst>
          </p:cNvPr>
          <p:cNvSpPr/>
          <p:nvPr/>
        </p:nvSpPr>
        <p:spPr>
          <a:xfrm>
            <a:off x="371370" y="5064434"/>
            <a:ext cx="3682469" cy="9838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8AE0DBE2-6660-4E43-993E-5E505BB4B868}"/>
              </a:ext>
            </a:extLst>
          </p:cNvPr>
          <p:cNvSpPr/>
          <p:nvPr/>
        </p:nvSpPr>
        <p:spPr>
          <a:xfrm>
            <a:off x="1748375" y="6132756"/>
            <a:ext cx="928459"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7.1</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a:extLst>
              <a:ext uri="{FF2B5EF4-FFF2-40B4-BE49-F238E27FC236}">
                <a16:creationId xmlns:a16="http://schemas.microsoft.com/office/drawing/2014/main" id="{FBA20857-EF95-40C1-B72A-883C10524FD0}"/>
              </a:ext>
            </a:extLst>
          </p:cNvPr>
          <p:cNvSpPr/>
          <p:nvPr/>
        </p:nvSpPr>
        <p:spPr>
          <a:xfrm>
            <a:off x="11120906" y="5732646"/>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8</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7" name="Rectángulo 16">
            <a:extLst>
              <a:ext uri="{FF2B5EF4-FFF2-40B4-BE49-F238E27FC236}">
                <a16:creationId xmlns:a16="http://schemas.microsoft.com/office/drawing/2014/main" id="{EB924BA4-50B5-48DE-A425-E2970E6855A4}"/>
              </a:ext>
            </a:extLst>
          </p:cNvPr>
          <p:cNvSpPr/>
          <p:nvPr/>
        </p:nvSpPr>
        <p:spPr>
          <a:xfrm>
            <a:off x="-107189" y="3477135"/>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7</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8" name="Rectángulo: esquinas redondeadas 17">
            <a:extLst>
              <a:ext uri="{FF2B5EF4-FFF2-40B4-BE49-F238E27FC236}">
                <a16:creationId xmlns:a16="http://schemas.microsoft.com/office/drawing/2014/main" id="{4B488248-6343-4F0B-885A-8ED0319CEDC8}"/>
              </a:ext>
            </a:extLst>
          </p:cNvPr>
          <p:cNvSpPr/>
          <p:nvPr/>
        </p:nvSpPr>
        <p:spPr>
          <a:xfrm>
            <a:off x="441510" y="4536888"/>
            <a:ext cx="1537052" cy="2611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esquinas redondeadas 18">
            <a:extLst>
              <a:ext uri="{FF2B5EF4-FFF2-40B4-BE49-F238E27FC236}">
                <a16:creationId xmlns:a16="http://schemas.microsoft.com/office/drawing/2014/main" id="{82D0785D-F04D-4FCB-9A83-CF389968AFC5}"/>
              </a:ext>
            </a:extLst>
          </p:cNvPr>
          <p:cNvSpPr/>
          <p:nvPr/>
        </p:nvSpPr>
        <p:spPr>
          <a:xfrm>
            <a:off x="3342601" y="4460576"/>
            <a:ext cx="817919" cy="25333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5304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CD8F-9BA2-4CE3-AFBA-895C25386985}"/>
              </a:ext>
            </a:extLst>
          </p:cNvPr>
          <p:cNvSpPr>
            <a:spLocks noGrp="1"/>
          </p:cNvSpPr>
          <p:nvPr>
            <p:ph type="title"/>
          </p:nvPr>
        </p:nvSpPr>
        <p:spPr>
          <a:xfrm>
            <a:off x="125135" y="79819"/>
            <a:ext cx="11753675" cy="2327876"/>
          </a:xfrm>
        </p:spPr>
        <p:txBody>
          <a:bodyPr>
            <a:normAutofit/>
          </a:bodyPr>
          <a:lstStyle/>
          <a:p>
            <a:r>
              <a:rPr lang="es-MX" sz="2400" dirty="0"/>
              <a:t>9.-Cuando se surte la materia prima, el sistema automáticamente realiza el registro de la salida del producto del almacen de materia prima a inventario de producción en proceso. </a:t>
            </a:r>
            <a:br>
              <a:rPr lang="es-MX" sz="2400" dirty="0"/>
            </a:br>
            <a:br>
              <a:rPr lang="es-MX" sz="2400" dirty="0"/>
            </a:br>
            <a:r>
              <a:rPr lang="es-MX" sz="2400" dirty="0"/>
              <a:t>Se podrán consultar en el apartado de HISTORIAL DE SALIDAS</a:t>
            </a:r>
            <a:br>
              <a:rPr lang="es-MX" sz="2400" dirty="0"/>
            </a:br>
            <a:br>
              <a:rPr lang="es-MX" sz="2400" dirty="0"/>
            </a:br>
            <a:r>
              <a:rPr lang="es-MX" sz="2400" dirty="0"/>
              <a:t>En el botón de ACCIONES se puede imprimir la salida, como la de la imagen de abajo</a:t>
            </a:r>
          </a:p>
        </p:txBody>
      </p:sp>
      <p:pic>
        <p:nvPicPr>
          <p:cNvPr id="4" name="Imagen 3">
            <a:extLst>
              <a:ext uri="{FF2B5EF4-FFF2-40B4-BE49-F238E27FC236}">
                <a16:creationId xmlns:a16="http://schemas.microsoft.com/office/drawing/2014/main" id="{45FA5A20-8A82-41FF-803C-88D5B3942933}"/>
              </a:ext>
            </a:extLst>
          </p:cNvPr>
          <p:cNvPicPr>
            <a:picLocks noChangeAspect="1"/>
          </p:cNvPicPr>
          <p:nvPr/>
        </p:nvPicPr>
        <p:blipFill>
          <a:blip r:embed="rId2"/>
          <a:stretch>
            <a:fillRect/>
          </a:stretch>
        </p:blipFill>
        <p:spPr>
          <a:xfrm>
            <a:off x="367149" y="2277986"/>
            <a:ext cx="6925169" cy="3006630"/>
          </a:xfrm>
          <a:prstGeom prst="rect">
            <a:avLst/>
          </a:prstGeom>
        </p:spPr>
      </p:pic>
      <p:sp>
        <p:nvSpPr>
          <p:cNvPr id="5" name="Rectángulo: esquinas redondeadas 4">
            <a:extLst>
              <a:ext uri="{FF2B5EF4-FFF2-40B4-BE49-F238E27FC236}">
                <a16:creationId xmlns:a16="http://schemas.microsoft.com/office/drawing/2014/main" id="{C99C76E9-B234-472A-B577-8F5B1A331F34}"/>
              </a:ext>
            </a:extLst>
          </p:cNvPr>
          <p:cNvSpPr/>
          <p:nvPr/>
        </p:nvSpPr>
        <p:spPr>
          <a:xfrm>
            <a:off x="1469472" y="2688757"/>
            <a:ext cx="644554" cy="1094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esquinas redondeadas 5">
            <a:extLst>
              <a:ext uri="{FF2B5EF4-FFF2-40B4-BE49-F238E27FC236}">
                <a16:creationId xmlns:a16="http://schemas.microsoft.com/office/drawing/2014/main" id="{E1C14C20-5FFA-4BF5-ACAC-81C094F204C0}"/>
              </a:ext>
            </a:extLst>
          </p:cNvPr>
          <p:cNvSpPr/>
          <p:nvPr/>
        </p:nvSpPr>
        <p:spPr>
          <a:xfrm>
            <a:off x="367149" y="3036015"/>
            <a:ext cx="6478268" cy="258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esquinas redondeadas 6">
            <a:extLst>
              <a:ext uri="{FF2B5EF4-FFF2-40B4-BE49-F238E27FC236}">
                <a16:creationId xmlns:a16="http://schemas.microsoft.com/office/drawing/2014/main" id="{62701D78-5492-42AB-AFA1-3C94DF16AB1A}"/>
              </a:ext>
            </a:extLst>
          </p:cNvPr>
          <p:cNvSpPr/>
          <p:nvPr/>
        </p:nvSpPr>
        <p:spPr>
          <a:xfrm>
            <a:off x="658029" y="4219563"/>
            <a:ext cx="4496497" cy="287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569F3FB2-1D89-44D1-8A16-47AEB534B44A}"/>
              </a:ext>
            </a:extLst>
          </p:cNvPr>
          <p:cNvPicPr>
            <a:picLocks noChangeAspect="1"/>
          </p:cNvPicPr>
          <p:nvPr/>
        </p:nvPicPr>
        <p:blipFill>
          <a:blip r:embed="rId3"/>
          <a:stretch>
            <a:fillRect/>
          </a:stretch>
        </p:blipFill>
        <p:spPr>
          <a:xfrm>
            <a:off x="6462322" y="4127283"/>
            <a:ext cx="5582094" cy="2730717"/>
          </a:xfrm>
          <a:prstGeom prst="rect">
            <a:avLst/>
          </a:prstGeom>
        </p:spPr>
      </p:pic>
      <p:cxnSp>
        <p:nvCxnSpPr>
          <p:cNvPr id="11" name="Conector: angular 10">
            <a:extLst>
              <a:ext uri="{FF2B5EF4-FFF2-40B4-BE49-F238E27FC236}">
                <a16:creationId xmlns:a16="http://schemas.microsoft.com/office/drawing/2014/main" id="{0EB2B975-7FA3-4B03-9CD9-0909291F3287}"/>
              </a:ext>
            </a:extLst>
          </p:cNvPr>
          <p:cNvCxnSpPr/>
          <p:nvPr/>
        </p:nvCxnSpPr>
        <p:spPr>
          <a:xfrm>
            <a:off x="367149" y="3185398"/>
            <a:ext cx="5924594" cy="2446476"/>
          </a:xfrm>
          <a:prstGeom prst="bentConnector3">
            <a:avLst>
              <a:gd name="adj1" fmla="val -833"/>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 name="Rectángulo 9">
            <a:extLst>
              <a:ext uri="{FF2B5EF4-FFF2-40B4-BE49-F238E27FC236}">
                <a16:creationId xmlns:a16="http://schemas.microsoft.com/office/drawing/2014/main" id="{500A4FFC-16C3-4B22-9CDB-C5B97663717F}"/>
              </a:ext>
            </a:extLst>
          </p:cNvPr>
          <p:cNvSpPr/>
          <p:nvPr/>
        </p:nvSpPr>
        <p:spPr>
          <a:xfrm>
            <a:off x="2962198" y="5671198"/>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9</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45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A81B2-C8B2-484E-A22F-5CA8EBFCC328}"/>
              </a:ext>
            </a:extLst>
          </p:cNvPr>
          <p:cNvSpPr>
            <a:spLocks noGrp="1"/>
          </p:cNvSpPr>
          <p:nvPr>
            <p:ph type="ctrTitle"/>
          </p:nvPr>
        </p:nvSpPr>
        <p:spPr>
          <a:xfrm>
            <a:off x="1524000" y="1835427"/>
            <a:ext cx="9144000" cy="2387600"/>
          </a:xfrm>
        </p:spPr>
        <p:txBody>
          <a:bodyPr>
            <a:normAutofit fontScale="90000"/>
          </a:bodyPr>
          <a:lstStyle/>
          <a:p>
            <a:r>
              <a:rPr lang="es-MX" dirty="0">
                <a:latin typeface="Aharoni" panose="02010803020104030203" pitchFamily="2" charset="-79"/>
                <a:cs typeface="Aharoni" panose="02010803020104030203" pitchFamily="2" charset="-79"/>
              </a:rPr>
              <a:t>MANUAL DE SALIDA DE CONSUMIBLES A ORDENES DE PRODUCCIÓN </a:t>
            </a:r>
          </a:p>
        </p:txBody>
      </p:sp>
    </p:spTree>
    <p:extLst>
      <p:ext uri="{BB962C8B-B14F-4D97-AF65-F5344CB8AC3E}">
        <p14:creationId xmlns:p14="http://schemas.microsoft.com/office/powerpoint/2010/main" val="571199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8FBE9-3B9F-482E-B375-C4222F1ACB02}"/>
              </a:ext>
            </a:extLst>
          </p:cNvPr>
          <p:cNvSpPr>
            <a:spLocks noGrp="1"/>
          </p:cNvSpPr>
          <p:nvPr>
            <p:ph type="title"/>
          </p:nvPr>
        </p:nvSpPr>
        <p:spPr/>
        <p:txBody>
          <a:bodyPr>
            <a:normAutofit fontScale="90000"/>
          </a:bodyPr>
          <a:lstStyle/>
          <a:p>
            <a:r>
              <a:rPr lang="es-MX" sz="2700" dirty="0"/>
              <a:t>1.-Ingresar a HI CONTROL con tu usuario y contraseña como muestra la fig. 1</a:t>
            </a:r>
            <a:br>
              <a:rPr lang="es-MX" sz="2700" dirty="0"/>
            </a:br>
            <a:br>
              <a:rPr lang="es-MX" sz="2700" dirty="0"/>
            </a:br>
            <a:r>
              <a:rPr lang="es-MX" sz="2700" dirty="0">
                <a:solidFill>
                  <a:srgbClr val="00B0F0"/>
                </a:solidFill>
              </a:rPr>
              <a:t>https://ajanajuliana.sytes.net/ProdAJ/login/</a:t>
            </a:r>
            <a:br>
              <a:rPr lang="es-MX" sz="2800" dirty="0"/>
            </a:br>
            <a:endParaRPr lang="es-MX" sz="2800" dirty="0"/>
          </a:p>
        </p:txBody>
      </p:sp>
      <p:pic>
        <p:nvPicPr>
          <p:cNvPr id="5" name="Imagen 4">
            <a:extLst>
              <a:ext uri="{FF2B5EF4-FFF2-40B4-BE49-F238E27FC236}">
                <a16:creationId xmlns:a16="http://schemas.microsoft.com/office/drawing/2014/main" id="{471476E1-896A-40CD-B5C4-9D89D8D163F4}"/>
              </a:ext>
            </a:extLst>
          </p:cNvPr>
          <p:cNvPicPr>
            <a:picLocks noChangeAspect="1"/>
          </p:cNvPicPr>
          <p:nvPr/>
        </p:nvPicPr>
        <p:blipFill>
          <a:blip r:embed="rId2"/>
          <a:stretch>
            <a:fillRect/>
          </a:stretch>
        </p:blipFill>
        <p:spPr>
          <a:xfrm>
            <a:off x="1738898" y="1818060"/>
            <a:ext cx="7868873" cy="2927390"/>
          </a:xfrm>
          <a:prstGeom prst="rect">
            <a:avLst/>
          </a:prstGeom>
        </p:spPr>
      </p:pic>
      <p:sp>
        <p:nvSpPr>
          <p:cNvPr id="6" name="Título 1">
            <a:extLst>
              <a:ext uri="{FF2B5EF4-FFF2-40B4-BE49-F238E27FC236}">
                <a16:creationId xmlns:a16="http://schemas.microsoft.com/office/drawing/2014/main" id="{AEC61CC0-EC4E-4302-B2A3-1BE25A62B804}"/>
              </a:ext>
            </a:extLst>
          </p:cNvPr>
          <p:cNvSpPr txBox="1">
            <a:spLocks/>
          </p:cNvSpPr>
          <p:nvPr/>
        </p:nvSpPr>
        <p:spPr>
          <a:xfrm>
            <a:off x="219162" y="4266007"/>
            <a:ext cx="11753675" cy="17568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400" dirty="0"/>
              <a:t>IMPORTANTE- Para la captura se requiere tener la “hoja rosa” llena y firmada por el trabajador con la información de la orden de trabajo y materia prima. </a:t>
            </a:r>
          </a:p>
        </p:txBody>
      </p:sp>
      <p:sp>
        <p:nvSpPr>
          <p:cNvPr id="3" name="Rectángulo 2">
            <a:extLst>
              <a:ext uri="{FF2B5EF4-FFF2-40B4-BE49-F238E27FC236}">
                <a16:creationId xmlns:a16="http://schemas.microsoft.com/office/drawing/2014/main" id="{BA47891C-E938-4768-A139-B65E6D550EA1}"/>
              </a:ext>
            </a:extLst>
          </p:cNvPr>
          <p:cNvSpPr/>
          <p:nvPr/>
        </p:nvSpPr>
        <p:spPr>
          <a:xfrm>
            <a:off x="5133369" y="3938580"/>
            <a:ext cx="734496" cy="400110"/>
          </a:xfrm>
          <a:prstGeom prst="rect">
            <a:avLst/>
          </a:prstGeom>
          <a:noFill/>
        </p:spPr>
        <p:txBody>
          <a:bodyPr wrap="none" lIns="91440" tIns="45720" rIns="91440" bIns="45720">
            <a:spAutoFit/>
          </a:bodyPr>
          <a:lstStyle/>
          <a:p>
            <a:pPr algn="ctr"/>
            <a:r>
              <a:rPr lang="es-ES" sz="2000" dirty="0">
                <a:ln w="0"/>
                <a:effectLst>
                  <a:outerShdw blurRad="38100" dist="19050" dir="2700000" algn="tl" rotWithShape="0">
                    <a:schemeClr val="dk1">
                      <a:alpha val="40000"/>
                    </a:schemeClr>
                  </a:outerShdw>
                </a:effectLst>
              </a:rPr>
              <a:t>Fig. 1</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846340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1266</Words>
  <Application>Microsoft Office PowerPoint</Application>
  <PresentationFormat>Panorámica</PresentationFormat>
  <Paragraphs>130</Paragraphs>
  <Slides>16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Aharoni</vt:lpstr>
      <vt:lpstr>Arial</vt:lpstr>
      <vt:lpstr>Calibri</vt:lpstr>
      <vt:lpstr>Calibri Light</vt:lpstr>
      <vt:lpstr>Tema de Office</vt:lpstr>
      <vt:lpstr>MANUAL DE SALIDA DE MATERIA PRIMA A ORDENES DE PRODUCCIÓN </vt:lpstr>
      <vt:lpstr>1.-Ingresar a HI CONTROL con tu usuario y contraseña como muestra la fig. 1  https://ajanajuliana.sytes.net/ProdAJ/login/ </vt:lpstr>
      <vt:lpstr>2.- Ingresar al menú de hi control se seleccionará esta ruta con muestra la fig. 2:   PROD AJ – INVENTARIO – MATERIA PRIMA – SALIDA DE MAT PRIMA X ODT</vt:lpstr>
      <vt:lpstr>3.-En la pantalla se abrirá el panel de salida de materia prima a producción fig. 3:</vt:lpstr>
      <vt:lpstr>5.-Antes empezar a captura identifica en la hoja roja (fig. 5) que materia prima de la orden de producción, material de empaque (emp1), o material de consumible(stk), se localiza el producto que se le dará salida del almacen de materia prima en la pantalla. 6.-Cuando el producto no se encuentra en la lista de materia prima de la ODT, este debe agregarse a la lista oprimiendo el botón de AGREGAR fig.6, . Los materiales de empaque y consumibles que no estén autorizados en la orden de producción no deben agregarse, sino capturarse en el apartado de consumibles.  Aparecerá un cuadro de dialogo donde se podrá buscar el nombre del producto, cuando se encuentre se selecciona y se oprime el botón seleccionar, el material ya aparecerá en los materiales de la orden de producción.  </vt:lpstr>
      <vt:lpstr> 7.-En la columna de “A SURTIR”  fig. 7, se coloca la cantidad entregada dependiendo de la unidad de medida del producto de la hoja rosa fig. 7.1. (realizar previamente las conversiones dependiendo el producto) En caso que el colaborador solicita mas unidades de lo solicitado, deberá estar firmada de autorizado la hoja rosa por el jefe de calidad  8.-Posteriormente después de haber cargado todo el material de la hoja rosa se oprimirá el botón “SURTIR ODT”, se abrirá un cuadro donde se deberá poner el folio de la hoja rosa y numero de empleado (fig.8) que estan en la “hoja rosa”, luego se oprime el botón “SURTIR”  </vt:lpstr>
      <vt:lpstr>9.-Cuando se surte la materia prima, el sistema automáticamente realiza el registro de la salida del producto del almacen de materia prima a inventario de producción en proceso.   Se podrán consultar en el apartado de HISTORIAL DE SALIDAS  En el botón de ACCIONES se puede imprimir la salida, como la de la imagen de abajo</vt:lpstr>
      <vt:lpstr>MANUAL DE SALIDA DE CONSUMIBLES A ORDENES DE PRODUCCIÓN </vt:lpstr>
      <vt:lpstr>1.-Ingresar a HI CONTROL con tu usuario y contraseña como muestra la fig. 1  https://ajanajuliana.sytes.net/ProdAJ/login/ </vt:lpstr>
      <vt:lpstr>2.- Ingresar al menú de hi control se seleccionará esta ruta con muestra la fig. 2:   PROD AJ – INVENTARIO – MATERIA PRIMA – SALIDA DE MAT PRIMA X ODT</vt:lpstr>
      <vt:lpstr>3.1.- Se localiza el producto a dar salida y se selecciona</vt:lpstr>
      <vt:lpstr>4.- Se coloca la cantidad de material en la columna a surtir que se tiene en la hoja rosa, se oprime el botón surtir para colocar el folio de la hoja rosa, el numero de empleado y luego se oprime surtir figuras 4 y 4.1. </vt:lpstr>
      <vt:lpstr>5.-Cuando se surte el consumible, el sistema automáticamente realiza el registro de la salida del producto del almacen de materia prima a inventario de producción en proceso.   Se podrán consultar en el apartado de HISTORIAL DE SALIDAS  En el botón de ACCIONES se puede imprimir la salida, como la de la imagen de abajo</vt:lpstr>
      <vt:lpstr>REPORTE DE SALIDA DE MICROSIP  *Se ingresa al modulo de inventarios de microsip.  *Se emite el reporte de diarios de inventario, con el concepto de salida a produccion o salida a ordenes de servicio.  *Se imprime el reporte y se anexa junto a las hojas rosas correspondientes para archivar en la carpeta correspondiente  </vt:lpstr>
      <vt:lpstr> ANEXO  Lista con numero de empleados para la captura de surtidos</vt:lpstr>
      <vt:lpstr> ANEXO  Conversiones de unidades de medida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 SALIDA DE MATERIA PRIMA A ORDENES DE PRODUCCIÓN</dc:title>
  <dc:creator>Irene Peraza leon</dc:creator>
  <cp:lastModifiedBy>Irene Peraza leon</cp:lastModifiedBy>
  <cp:revision>31</cp:revision>
  <dcterms:created xsi:type="dcterms:W3CDTF">2026-03-11T17:20:54Z</dcterms:created>
  <dcterms:modified xsi:type="dcterms:W3CDTF">2026-04-10T00:21:29Z</dcterms:modified>
</cp:coreProperties>
</file>