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69" r:id="rId5"/>
    <p:sldId id="268" r:id="rId6"/>
    <p:sldId id="258" r:id="rId7"/>
    <p:sldId id="261" r:id="rId8"/>
    <p:sldId id="262" r:id="rId9"/>
    <p:sldId id="264" r:id="rId10"/>
    <p:sldId id="265" r:id="rId11"/>
    <p:sldId id="266" r:id="rId12"/>
    <p:sldId id="270" r:id="rId13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7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309431-078B-8A43-739C-E8ACF9364F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CD9DFCB-4F2D-F6D5-8357-D607F7D1EA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1D687C2-4FA8-4D4D-FC23-AAE3109C0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AA72B-27C1-4670-BA4D-020079C7756E}" type="datetimeFigureOut">
              <a:rPr lang="es-MX" smtClean="0"/>
              <a:t>18/02/2026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71C3894-E611-9287-F8EF-62B55F20A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E71438A-ED02-5F2D-EB8C-EAD539A93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DB66D-64F3-4F19-BFC7-81AA602C437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61186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FAF169-9766-4858-226C-A34D6D4EB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0DD7404-A9EE-929E-9C07-ECF4620DEF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3587D12-AC65-8958-BBFC-3C9FB2B94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AA72B-27C1-4670-BA4D-020079C7756E}" type="datetimeFigureOut">
              <a:rPr lang="es-MX" smtClean="0"/>
              <a:t>18/02/2026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2FBCCC2-292D-BA79-3454-E87B2910F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283C4BF-5F9D-DF4A-75D7-5A7A98E39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DB66D-64F3-4F19-BFC7-81AA602C437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55536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B6CE7EA-9826-6FD7-5AB1-8E7670360F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8DE7A34-DC47-E732-9808-679C53C05D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482ACC8-45A3-EFB7-88D5-0CDF9AA95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AA72B-27C1-4670-BA4D-020079C7756E}" type="datetimeFigureOut">
              <a:rPr lang="es-MX" smtClean="0"/>
              <a:t>18/02/2026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1793876-B49C-E2E9-BB41-D2228B301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A9AE35A-4A3D-6FC9-D6B2-E5D5D745E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DB66D-64F3-4F19-BFC7-81AA602C437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30950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511854-B989-D4B8-81C2-E8B6630F3E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9E578CE-742F-2CB5-86F0-A5D47AD7ED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58665D9-09AD-2146-F0EF-C97BA73B9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AA72B-27C1-4670-BA4D-020079C7756E}" type="datetimeFigureOut">
              <a:rPr lang="es-MX" smtClean="0"/>
              <a:t>18/02/2026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44C17ED-57F5-4CF5-7279-95C9BDA55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3AD0664-C37D-AC93-A55E-F1A900141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DB66D-64F3-4F19-BFC7-81AA602C437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0534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7673C2-6507-3CFB-2AE5-8E0AF99D5D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814CA42-2FF8-971A-29C3-B336C873D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A14EF69-13E6-A944-9B95-F525BFE75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AA72B-27C1-4670-BA4D-020079C7756E}" type="datetimeFigureOut">
              <a:rPr lang="es-MX" smtClean="0"/>
              <a:t>18/02/2026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1E5B938-3BEF-0098-698F-BA57A0F84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07BC95D-02AD-F9B1-F991-6936E09ED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DB66D-64F3-4F19-BFC7-81AA602C437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69865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E8EE13-F0BC-4FC8-A354-531E37EBC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1A3031B-A2DF-3430-1F0E-9AE7610DD1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A621454-3EC5-FDD9-556E-ECB66B4CD1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9A35AD1-D26F-92F6-8CD9-890D84D2F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AA72B-27C1-4670-BA4D-020079C7756E}" type="datetimeFigureOut">
              <a:rPr lang="es-MX" smtClean="0"/>
              <a:t>18/02/2026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90A8349-65E5-E1E0-1D8C-8AA554914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0FEB0CB-DF03-B076-D95A-813D6C2AF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DB66D-64F3-4F19-BFC7-81AA602C437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18183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F9D6AB-6C92-68D3-884E-BB2BC146A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04D0099-C625-F784-9842-884C722F01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9C0B17D-F5C0-493A-BA35-4E3DD5B7F4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B3FB6BC-9590-ED56-07CB-FBC98DF13D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1BA3196-82FC-8A27-80A5-9A3CB65441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C3440BA8-63F6-8475-ED42-384C0021D6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AA72B-27C1-4670-BA4D-020079C7756E}" type="datetimeFigureOut">
              <a:rPr lang="es-MX" smtClean="0"/>
              <a:t>18/02/2026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65C8520-837A-EADD-AF59-1F4EA28E4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380BE0D-9CD2-88AB-44E7-9D7B27B0E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DB66D-64F3-4F19-BFC7-81AA602C437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93297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8382FE-CBB8-C03C-E91E-F69C60A78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E741F18-3222-97C3-FB3C-8416073A9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AA72B-27C1-4670-BA4D-020079C7756E}" type="datetimeFigureOut">
              <a:rPr lang="es-MX" smtClean="0"/>
              <a:t>18/02/2026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75E680E-757C-F3EF-3687-10D8E80E5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6FF8C78-18A8-D5E0-516E-385B47618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DB66D-64F3-4F19-BFC7-81AA602C437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34504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5263839-9CA2-D112-22B9-BBCE3881CB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AA72B-27C1-4670-BA4D-020079C7756E}" type="datetimeFigureOut">
              <a:rPr lang="es-MX" smtClean="0"/>
              <a:t>18/02/2026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3AD9060-1827-4AE1-0765-162F18BE0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535A289-3D80-C9D0-D272-B162E5729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DB66D-64F3-4F19-BFC7-81AA602C437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68825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C28D4D-A02C-7433-39A5-094D7DFC5E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8ABF941-E9EA-1C61-28C1-593BC18704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7217C97-C303-3DC9-CE8A-A974023431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4C76D0A-32A7-56A7-58EE-A6AF9AAFE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AA72B-27C1-4670-BA4D-020079C7756E}" type="datetimeFigureOut">
              <a:rPr lang="es-MX" smtClean="0"/>
              <a:t>18/02/2026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B7C94DE-8AD9-AB80-0FBB-632D8558D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DB97DFE-1A95-7B40-3C85-9E2E78480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DB66D-64F3-4F19-BFC7-81AA602C437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02001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4375A9-374F-80C8-A96B-047696ACB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37ED2447-E9FB-6441-8D6B-8ADE2C3598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B5DE05D-A384-AB09-FB1B-4B4C7449AE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DE01A94-3B18-8123-ABA8-DFFAB2CB2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AA72B-27C1-4670-BA4D-020079C7756E}" type="datetimeFigureOut">
              <a:rPr lang="es-MX" smtClean="0"/>
              <a:t>18/02/2026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F9DD842-2960-F574-98B9-629A15792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CC67B62-0A87-B026-5D64-5ACA6E890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DB66D-64F3-4F19-BFC7-81AA602C437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09121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D6B621F-8571-0241-1A99-C6699AA8D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647E822-AC7E-0B2A-8A35-BEA3DFDDE5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6857F25-6F9D-AEB8-288D-68BFD3F014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1AA72B-27C1-4670-BA4D-020079C7756E}" type="datetimeFigureOut">
              <a:rPr lang="es-MX" smtClean="0"/>
              <a:t>18/02/2026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C34DACE-972F-1283-5450-6883645EA5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A535DF2-C95E-C4C5-37A9-3F788C96CF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1DB66D-64F3-4F19-BFC7-81AA602C437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0113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ajanajuliana.sytes.net/ProdAJ/login/index.php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22BD5D-30C6-4192-6440-FC49CCD405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4013" y="1636713"/>
            <a:ext cx="9144000" cy="2763838"/>
          </a:xfrm>
        </p:spPr>
        <p:txBody>
          <a:bodyPr>
            <a:normAutofit/>
          </a:bodyPr>
          <a:lstStyle/>
          <a:p>
            <a:r>
              <a:rPr lang="es-MX" b="1" dirty="0"/>
              <a:t>Manual para cierre de orden de trabajo </a:t>
            </a:r>
            <a:br>
              <a:rPr lang="es-MX" b="1" dirty="0"/>
            </a:br>
            <a:r>
              <a:rPr lang="es-MX" b="1" dirty="0"/>
              <a:t>-Producción </a:t>
            </a:r>
          </a:p>
        </p:txBody>
      </p:sp>
    </p:spTree>
    <p:extLst>
      <p:ext uri="{BB962C8B-B14F-4D97-AF65-F5344CB8AC3E}">
        <p14:creationId xmlns:p14="http://schemas.microsoft.com/office/powerpoint/2010/main" val="578718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59CD7B-B472-FDAF-0E09-19B9801D76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AE5D85-CB2F-C4D8-FCDF-D6ADC869A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2800" dirty="0"/>
              <a:t>Automáticamente saldrá el </a:t>
            </a:r>
            <a:r>
              <a:rPr lang="es-MX" sz="2800" b="1" dirty="0"/>
              <a:t>mensaje</a:t>
            </a:r>
            <a:r>
              <a:rPr lang="es-MX" sz="2800" dirty="0"/>
              <a:t> de confirmación de cierre y se le oprime aceptar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383613B-7B24-B366-4B96-8020C0BF114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7411"/>
          <a:stretch>
            <a:fillRect/>
          </a:stretch>
        </p:blipFill>
        <p:spPr>
          <a:xfrm>
            <a:off x="1075600" y="1828640"/>
            <a:ext cx="10040799" cy="4664235"/>
          </a:xfrm>
          <a:prstGeom prst="rect">
            <a:avLst/>
          </a:prstGeom>
        </p:spPr>
      </p:pic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E21DDC1B-A393-418E-5239-7F383EF21C95}"/>
              </a:ext>
            </a:extLst>
          </p:cNvPr>
          <p:cNvSpPr/>
          <p:nvPr/>
        </p:nvSpPr>
        <p:spPr>
          <a:xfrm>
            <a:off x="4314824" y="2440706"/>
            <a:ext cx="3557589" cy="120260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Flecha: hacia abajo 5">
            <a:extLst>
              <a:ext uri="{FF2B5EF4-FFF2-40B4-BE49-F238E27FC236}">
                <a16:creationId xmlns:a16="http://schemas.microsoft.com/office/drawing/2014/main" id="{C4A3D7A7-5864-9DA7-4754-54A53D951693}"/>
              </a:ext>
            </a:extLst>
          </p:cNvPr>
          <p:cNvSpPr/>
          <p:nvPr/>
        </p:nvSpPr>
        <p:spPr>
          <a:xfrm rot="5400000">
            <a:off x="7834562" y="2831146"/>
            <a:ext cx="885825" cy="1014413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742576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358501-54B9-9D0A-FFFB-360E2ED311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321AC1A5-4012-A6B9-844E-6099EE4EC9C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6443"/>
          <a:stretch>
            <a:fillRect/>
          </a:stretch>
        </p:blipFill>
        <p:spPr>
          <a:xfrm>
            <a:off x="609600" y="1371767"/>
            <a:ext cx="10896600" cy="512110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46FC8B4-6C77-F619-47FB-9FDBE8157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175" y="365125"/>
            <a:ext cx="11601450" cy="1192213"/>
          </a:xfrm>
        </p:spPr>
        <p:txBody>
          <a:bodyPr>
            <a:normAutofit/>
          </a:bodyPr>
          <a:lstStyle/>
          <a:p>
            <a:r>
              <a:rPr lang="es-MX" sz="2800" dirty="0"/>
              <a:t>Al confirmar el cierre aparecerá de color verde la celda de </a:t>
            </a:r>
            <a:r>
              <a:rPr lang="es-MX" sz="2800" b="1" dirty="0" err="1"/>
              <a:t>Est</a:t>
            </a:r>
            <a:r>
              <a:rPr lang="es-MX" sz="2800" b="1" dirty="0"/>
              <a:t> cierre </a:t>
            </a:r>
            <a:r>
              <a:rPr lang="es-MX" sz="2800" b="1" dirty="0" err="1"/>
              <a:t>Prod</a:t>
            </a:r>
            <a:r>
              <a:rPr lang="es-MX" sz="2800" b="1" dirty="0"/>
              <a:t>, </a:t>
            </a:r>
            <a:r>
              <a:rPr lang="es-MX" sz="2800" dirty="0"/>
              <a:t>se repite el mismo proceso para todas las ordenes a cerrar. </a:t>
            </a:r>
            <a:br>
              <a:rPr lang="es-MX" sz="1600" dirty="0"/>
            </a:br>
            <a:endParaRPr lang="es-MX" sz="1600" dirty="0"/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B403ACF8-8DB3-60D3-0FF6-A1FC260B946C}"/>
              </a:ext>
            </a:extLst>
          </p:cNvPr>
          <p:cNvSpPr/>
          <p:nvPr/>
        </p:nvSpPr>
        <p:spPr>
          <a:xfrm>
            <a:off x="6297637" y="5849630"/>
            <a:ext cx="1109663" cy="43577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244649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31531D9A-537B-6D07-CBCC-6FE8B0D5D205}"/>
              </a:ext>
            </a:extLst>
          </p:cNvPr>
          <p:cNvSpPr txBox="1">
            <a:spLocks/>
          </p:cNvSpPr>
          <p:nvPr/>
        </p:nvSpPr>
        <p:spPr>
          <a:xfrm>
            <a:off x="257175" y="365125"/>
            <a:ext cx="11601450" cy="55070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2800" dirty="0"/>
              <a:t>Al finalizar el cierre, se deberá informar al jefe de calidad para que el proceda a la autorización y cierre de la orden.</a:t>
            </a:r>
          </a:p>
          <a:p>
            <a:pPr algn="ctr"/>
            <a:endParaRPr lang="es-MX" sz="2800" dirty="0"/>
          </a:p>
          <a:p>
            <a:pPr algn="ctr"/>
            <a:r>
              <a:rPr lang="es-MX" sz="2800" dirty="0"/>
              <a:t>Nota: el jefe de calidad solo podrá  cerrar la orden de producción teniendo Almacén y producción cerrados. </a:t>
            </a:r>
            <a:br>
              <a:rPr lang="es-MX" sz="1600" dirty="0"/>
            </a:br>
            <a:endParaRPr lang="es-MX" sz="1600" dirty="0"/>
          </a:p>
        </p:txBody>
      </p:sp>
    </p:spTree>
    <p:extLst>
      <p:ext uri="{BB962C8B-B14F-4D97-AF65-F5344CB8AC3E}">
        <p14:creationId xmlns:p14="http://schemas.microsoft.com/office/powerpoint/2010/main" val="2634750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0F8CF3-BFD3-E020-8506-435EED2AA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MX" sz="2800" dirty="0"/>
              <a:t>Ingresar a HI CONTROL con tu usuario y contraseña</a:t>
            </a:r>
            <a:br>
              <a:rPr lang="es-MX" sz="2800" dirty="0"/>
            </a:br>
            <a:r>
              <a:rPr lang="es-MX" sz="2800" dirty="0">
                <a:hlinkClick r:id="rId2"/>
              </a:rPr>
              <a:t>https://ajanajuliana.sytes.net/ProdAJ/login/index.php</a:t>
            </a:r>
            <a:br>
              <a:rPr lang="es-MX" sz="2800" dirty="0"/>
            </a:br>
            <a:endParaRPr lang="es-MX" sz="28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F3A9E57-FA41-7D3B-A2F8-0025EF47D7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4782" y="1399827"/>
            <a:ext cx="8382436" cy="4510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9345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>
            <a:extLst>
              <a:ext uri="{FF2B5EF4-FFF2-40B4-BE49-F238E27FC236}">
                <a16:creationId xmlns:a16="http://schemas.microsoft.com/office/drawing/2014/main" id="{4363AEDC-53B3-FBDB-E424-FD5197C1CE1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0425" b="52581"/>
          <a:stretch>
            <a:fillRect/>
          </a:stretch>
        </p:blipFill>
        <p:spPr>
          <a:xfrm>
            <a:off x="488436" y="2541562"/>
            <a:ext cx="10872225" cy="2262213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06AE3CD5-7C8B-7267-B7AE-B4B889466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870" y="213241"/>
            <a:ext cx="11034258" cy="740968"/>
          </a:xfrm>
        </p:spPr>
        <p:txBody>
          <a:bodyPr>
            <a:normAutofit/>
          </a:bodyPr>
          <a:lstStyle/>
          <a:p>
            <a:r>
              <a:rPr lang="es-MX" sz="2800" dirty="0"/>
              <a:t>Seleccionar en el menú la siguiente ruta:</a:t>
            </a:r>
          </a:p>
        </p:txBody>
      </p:sp>
      <p:sp>
        <p:nvSpPr>
          <p:cNvPr id="3" name="Flecha: hacia abajo 2">
            <a:extLst>
              <a:ext uri="{FF2B5EF4-FFF2-40B4-BE49-F238E27FC236}">
                <a16:creationId xmlns:a16="http://schemas.microsoft.com/office/drawing/2014/main" id="{61407DB4-8C15-1128-3A8E-8420563F7334}"/>
              </a:ext>
            </a:extLst>
          </p:cNvPr>
          <p:cNvSpPr/>
          <p:nvPr/>
        </p:nvSpPr>
        <p:spPr>
          <a:xfrm rot="10800000">
            <a:off x="8274644" y="4803775"/>
            <a:ext cx="885825" cy="1014413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F51B65B5-28E1-5D81-4FD5-CA9B88631084}"/>
              </a:ext>
            </a:extLst>
          </p:cNvPr>
          <p:cNvSpPr/>
          <p:nvPr/>
        </p:nvSpPr>
        <p:spPr>
          <a:xfrm>
            <a:off x="5281612" y="2596926"/>
            <a:ext cx="814387" cy="26717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1FA9A771-3A16-3DB3-0D3B-893C222ED4F2}"/>
              </a:ext>
            </a:extLst>
          </p:cNvPr>
          <p:cNvSpPr/>
          <p:nvPr/>
        </p:nvSpPr>
        <p:spPr>
          <a:xfrm>
            <a:off x="5467350" y="3860308"/>
            <a:ext cx="814387" cy="26717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23CE429C-7E44-1352-2A11-31D333280751}"/>
              </a:ext>
            </a:extLst>
          </p:cNvPr>
          <p:cNvSpPr/>
          <p:nvPr/>
        </p:nvSpPr>
        <p:spPr>
          <a:xfrm>
            <a:off x="6719947" y="4180914"/>
            <a:ext cx="1092160" cy="26717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E25CF3D7-B0E8-F89A-B0A3-5FDD7FBCC9E7}"/>
              </a:ext>
            </a:extLst>
          </p:cNvPr>
          <p:cNvSpPr/>
          <p:nvPr/>
        </p:nvSpPr>
        <p:spPr>
          <a:xfrm>
            <a:off x="7875102" y="4174804"/>
            <a:ext cx="1684910" cy="44005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B62FA0DA-346C-67A8-4FF7-053675562A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-1"/>
            <a:ext cx="12793343" cy="559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14" name="Rectangle 5">
            <a:extLst>
              <a:ext uri="{FF2B5EF4-FFF2-40B4-BE49-F238E27FC236}">
                <a16:creationId xmlns:a16="http://schemas.microsoft.com/office/drawing/2014/main" id="{B887281C-4FBD-2684-4CA6-B135BC241D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275" y="1227655"/>
            <a:ext cx="1279334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kumimoji="0" lang="es-MX" altLang="es-MX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ProdAJ</a:t>
            </a:r>
            <a:r>
              <a:rPr kumimoji="0" lang="es-MX" altLang="es-MX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 Producción - Procesos -  Cierre de Ordenes de Trabajo</a:t>
            </a:r>
            <a:endParaRPr kumimoji="0" lang="es-MX" altLang="es-MX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2180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B60F7C-5054-AF79-10EC-7364A3F312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2800" dirty="0"/>
              <a:t>Buscas el </a:t>
            </a:r>
            <a:r>
              <a:rPr lang="es-MX" sz="2800" b="1" dirty="0"/>
              <a:t>proyecto</a:t>
            </a:r>
            <a:r>
              <a:rPr lang="es-MX" sz="2800" dirty="0"/>
              <a:t> por Numero o por nombre</a:t>
            </a:r>
            <a:br>
              <a:rPr lang="es-MX" sz="2800" dirty="0"/>
            </a:br>
            <a:endParaRPr lang="es-MX" sz="28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923FC4C-3877-62A4-FE49-932CBE0CBA7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5715"/>
          <a:stretch>
            <a:fillRect/>
          </a:stretch>
        </p:blipFill>
        <p:spPr>
          <a:xfrm>
            <a:off x="1114425" y="1360328"/>
            <a:ext cx="9678301" cy="5132547"/>
          </a:xfrm>
          <a:prstGeom prst="rect">
            <a:avLst/>
          </a:prstGeom>
        </p:spPr>
      </p:pic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84A5D671-2B0D-099D-B8CF-510FAE18A7AB}"/>
              </a:ext>
            </a:extLst>
          </p:cNvPr>
          <p:cNvSpPr/>
          <p:nvPr/>
        </p:nvSpPr>
        <p:spPr>
          <a:xfrm>
            <a:off x="7562909" y="2580878"/>
            <a:ext cx="2395479" cy="30519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214706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0C3CDE-7EA9-EF2C-681B-3C5F7DD266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1D698FDF-E3FA-6576-6F01-781A8930D27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2079"/>
          <a:stretch>
            <a:fillRect/>
          </a:stretch>
        </p:blipFill>
        <p:spPr>
          <a:xfrm>
            <a:off x="1019771" y="1044409"/>
            <a:ext cx="10773734" cy="5327815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FC8D35FB-9CBD-1DFF-3496-2E9161E42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92138"/>
          </a:xfrm>
        </p:spPr>
        <p:txBody>
          <a:bodyPr>
            <a:normAutofit/>
          </a:bodyPr>
          <a:lstStyle/>
          <a:p>
            <a:r>
              <a:rPr lang="es-MX" sz="2800" dirty="0"/>
              <a:t>Seleccionar el </a:t>
            </a:r>
            <a:r>
              <a:rPr lang="es-MX" sz="2800" b="1" dirty="0"/>
              <a:t>proyecto</a:t>
            </a:r>
          </a:p>
        </p:txBody>
      </p: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6AAC6090-53E9-DB79-2CBF-57DA37B5B73F}"/>
              </a:ext>
            </a:extLst>
          </p:cNvPr>
          <p:cNvSpPr/>
          <p:nvPr/>
        </p:nvSpPr>
        <p:spPr>
          <a:xfrm>
            <a:off x="1166813" y="3925890"/>
            <a:ext cx="7632806" cy="26717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287111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F43551-9328-CEE0-0472-1E554B107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063" y="365126"/>
            <a:ext cx="11132179" cy="877888"/>
          </a:xfrm>
        </p:spPr>
        <p:txBody>
          <a:bodyPr>
            <a:noAutofit/>
          </a:bodyPr>
          <a:lstStyle/>
          <a:p>
            <a:r>
              <a:rPr lang="es-MX" sz="2400" dirty="0"/>
              <a:t>Se le da clic izquierdo en opciones, se verifica la </a:t>
            </a:r>
            <a:r>
              <a:rPr lang="es-MX" sz="2400" b="1" dirty="0"/>
              <a:t>materia prima </a:t>
            </a:r>
            <a:r>
              <a:rPr lang="es-MX" sz="2400" dirty="0"/>
              <a:t>que se entrego y no falte por cargar y la </a:t>
            </a:r>
            <a:r>
              <a:rPr lang="es-MX" sz="2400" b="1" dirty="0"/>
              <a:t>mano de obra </a:t>
            </a:r>
            <a:r>
              <a:rPr lang="es-MX" sz="2400" dirty="0"/>
              <a:t>(MDO).</a:t>
            </a:r>
            <a:endParaRPr lang="es-MX" sz="1600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B34F1A9-54BA-74EB-8D4C-9597B149E90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7694" b="14494"/>
          <a:stretch>
            <a:fillRect/>
          </a:stretch>
        </p:blipFill>
        <p:spPr>
          <a:xfrm>
            <a:off x="1581781" y="1317231"/>
            <a:ext cx="8968741" cy="1402952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8ECFC6F8-EAE4-B852-C414-D2E7D5D735F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3337" b="9716"/>
          <a:stretch>
            <a:fillRect/>
          </a:stretch>
        </p:blipFill>
        <p:spPr>
          <a:xfrm>
            <a:off x="2153600" y="3083322"/>
            <a:ext cx="7576187" cy="3278900"/>
          </a:xfrm>
          <a:prstGeom prst="rect">
            <a:avLst/>
          </a:prstGeom>
        </p:spPr>
      </p:pic>
      <p:sp>
        <p:nvSpPr>
          <p:cNvPr id="9" name="Elipse 8">
            <a:extLst>
              <a:ext uri="{FF2B5EF4-FFF2-40B4-BE49-F238E27FC236}">
                <a16:creationId xmlns:a16="http://schemas.microsoft.com/office/drawing/2014/main" id="{E217CFA4-D2AC-4442-1D30-C363832404B3}"/>
              </a:ext>
            </a:extLst>
          </p:cNvPr>
          <p:cNvSpPr/>
          <p:nvPr/>
        </p:nvSpPr>
        <p:spPr>
          <a:xfrm>
            <a:off x="2153600" y="1973783"/>
            <a:ext cx="1646875" cy="59796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C4B46DA1-9192-5336-C4D6-85DA07A545D0}"/>
              </a:ext>
            </a:extLst>
          </p:cNvPr>
          <p:cNvSpPr/>
          <p:nvPr/>
        </p:nvSpPr>
        <p:spPr>
          <a:xfrm>
            <a:off x="2862737" y="3428999"/>
            <a:ext cx="937737" cy="4286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51944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E1465D-0F25-05E4-7C49-51DE1FD1E3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A204595-A1BC-3461-9795-5DC48D8DFA3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5465"/>
          <a:stretch>
            <a:fillRect/>
          </a:stretch>
        </p:blipFill>
        <p:spPr>
          <a:xfrm>
            <a:off x="823436" y="1560786"/>
            <a:ext cx="10340340" cy="4916572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D1CB553-DC06-400E-447E-CEDFF859F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463" y="365125"/>
            <a:ext cx="11444287" cy="1380171"/>
          </a:xfrm>
        </p:spPr>
        <p:txBody>
          <a:bodyPr>
            <a:normAutofit/>
          </a:bodyPr>
          <a:lstStyle/>
          <a:p>
            <a:r>
              <a:rPr lang="es-MX" sz="2800" dirty="0"/>
              <a:t>Seleccionar (en el cuadro izquierdo) </a:t>
            </a:r>
            <a:r>
              <a:rPr lang="es-MX" sz="2800" b="1" dirty="0"/>
              <a:t>la orden </a:t>
            </a:r>
            <a:r>
              <a:rPr lang="es-MX" sz="2800" dirty="0"/>
              <a:t>del proyecto a cerrar</a:t>
            </a:r>
            <a:br>
              <a:rPr lang="es-MX" dirty="0"/>
            </a:br>
            <a:endParaRPr lang="es-MX" sz="2800" dirty="0"/>
          </a:p>
        </p:txBody>
      </p:sp>
      <p:sp>
        <p:nvSpPr>
          <p:cNvPr id="6" name="Flecha: hacia abajo 5">
            <a:extLst>
              <a:ext uri="{FF2B5EF4-FFF2-40B4-BE49-F238E27FC236}">
                <a16:creationId xmlns:a16="http://schemas.microsoft.com/office/drawing/2014/main" id="{DE5AC759-ED0F-FF4C-4754-725E2E0705CC}"/>
              </a:ext>
            </a:extLst>
          </p:cNvPr>
          <p:cNvSpPr/>
          <p:nvPr/>
        </p:nvSpPr>
        <p:spPr>
          <a:xfrm rot="19087757">
            <a:off x="342424" y="4819570"/>
            <a:ext cx="885825" cy="1014413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971D85B6-D888-372D-C890-F7B63E68EA7C}"/>
              </a:ext>
            </a:extLst>
          </p:cNvPr>
          <p:cNvSpPr/>
          <p:nvPr/>
        </p:nvSpPr>
        <p:spPr>
          <a:xfrm>
            <a:off x="1102951" y="5685528"/>
            <a:ext cx="497249" cy="62912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247746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49625C-755D-C521-EBEA-6B8D63FF34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69CC069A-7680-48A0-950B-26D5EC4FEB9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6502"/>
          <a:stretch>
            <a:fillRect/>
          </a:stretch>
        </p:blipFill>
        <p:spPr>
          <a:xfrm>
            <a:off x="694404" y="1319275"/>
            <a:ext cx="10803191" cy="5073587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C7EAFE2-26EA-5A94-E545-EBF93D44C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575" y="465138"/>
            <a:ext cx="11463338" cy="1020762"/>
          </a:xfrm>
        </p:spPr>
        <p:txBody>
          <a:bodyPr>
            <a:normAutofit/>
          </a:bodyPr>
          <a:lstStyle/>
          <a:p>
            <a:r>
              <a:rPr lang="es-MX" sz="2800" dirty="0"/>
              <a:t>Se oprime el botón de </a:t>
            </a:r>
            <a:r>
              <a:rPr lang="es-MX" sz="2800" b="1" dirty="0" err="1"/>
              <a:t>aut</a:t>
            </a:r>
            <a:r>
              <a:rPr lang="es-MX" sz="2800" b="1" dirty="0"/>
              <a:t>. cierre </a:t>
            </a:r>
            <a:r>
              <a:rPr lang="es-MX" sz="2800" dirty="0"/>
              <a:t>y selecciona la opción </a:t>
            </a:r>
            <a:r>
              <a:rPr lang="es-MX" sz="2800" b="1" dirty="0" err="1"/>
              <a:t>Aut</a:t>
            </a:r>
            <a:r>
              <a:rPr lang="es-MX" sz="2800" b="1" dirty="0"/>
              <a:t>. Producción.</a:t>
            </a:r>
            <a:br>
              <a:rPr lang="es-MX" dirty="0"/>
            </a:br>
            <a:endParaRPr lang="es-MX" sz="2800" dirty="0"/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3C94D0AC-6DBE-BF2C-80D3-E9EAC74B27D1}"/>
              </a:ext>
            </a:extLst>
          </p:cNvPr>
          <p:cNvSpPr/>
          <p:nvPr/>
        </p:nvSpPr>
        <p:spPr>
          <a:xfrm>
            <a:off x="4126890" y="5108275"/>
            <a:ext cx="1828799" cy="44536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Flecha: hacia abajo 5">
            <a:extLst>
              <a:ext uri="{FF2B5EF4-FFF2-40B4-BE49-F238E27FC236}">
                <a16:creationId xmlns:a16="http://schemas.microsoft.com/office/drawing/2014/main" id="{FAE1A8F9-4236-878B-73A4-F5D377FAB18A}"/>
              </a:ext>
            </a:extLst>
          </p:cNvPr>
          <p:cNvSpPr/>
          <p:nvPr/>
        </p:nvSpPr>
        <p:spPr>
          <a:xfrm rot="3690733">
            <a:off x="5934077" y="4528998"/>
            <a:ext cx="885825" cy="1014413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816541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9A36A3-6515-CFCC-8027-2022440A69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25434C2E-6B3E-70ED-C7DD-FF5E2CF9129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7941"/>
          <a:stretch>
            <a:fillRect/>
          </a:stretch>
        </p:blipFill>
        <p:spPr>
          <a:xfrm>
            <a:off x="1131120" y="1757920"/>
            <a:ext cx="10253607" cy="473249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BB75B33F-CA1C-B2BB-9557-D7BE566298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088" y="365125"/>
            <a:ext cx="10991850" cy="1063625"/>
          </a:xfrm>
        </p:spPr>
        <p:txBody>
          <a:bodyPr>
            <a:normAutofit/>
          </a:bodyPr>
          <a:lstStyle/>
          <a:p>
            <a:r>
              <a:rPr lang="es-MX" sz="2800" dirty="0"/>
              <a:t>Automáticamente aparecerá un mensaje de advertencia para confirmar si se autoriza el cierre de la orden de trabajo, se deberá oprimir “</a:t>
            </a:r>
            <a:r>
              <a:rPr lang="es-MX" sz="2800" b="1" dirty="0"/>
              <a:t>aceptar</a:t>
            </a:r>
            <a:r>
              <a:rPr lang="es-MX" sz="2800" dirty="0"/>
              <a:t>”</a:t>
            </a:r>
          </a:p>
        </p:txBody>
      </p:sp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BCE70FFC-CCEA-42C6-6B62-2BB77CC5E353}"/>
              </a:ext>
            </a:extLst>
          </p:cNvPr>
          <p:cNvSpPr/>
          <p:nvPr/>
        </p:nvSpPr>
        <p:spPr>
          <a:xfrm>
            <a:off x="4400549" y="2383556"/>
            <a:ext cx="3729039" cy="141691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Flecha: hacia abajo 5">
            <a:extLst>
              <a:ext uri="{FF2B5EF4-FFF2-40B4-BE49-F238E27FC236}">
                <a16:creationId xmlns:a16="http://schemas.microsoft.com/office/drawing/2014/main" id="{A7B0A427-21D4-A240-BD11-EFDC37E90E52}"/>
              </a:ext>
            </a:extLst>
          </p:cNvPr>
          <p:cNvSpPr/>
          <p:nvPr/>
        </p:nvSpPr>
        <p:spPr>
          <a:xfrm rot="11599951">
            <a:off x="6362949" y="3616963"/>
            <a:ext cx="885825" cy="1014413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3535287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239</Words>
  <Application>Microsoft Office PowerPoint</Application>
  <PresentationFormat>Panorámica</PresentationFormat>
  <Paragraphs>15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Tema de Office</vt:lpstr>
      <vt:lpstr>Manual para cierre de orden de trabajo  -Producción </vt:lpstr>
      <vt:lpstr>Ingresar a HI CONTROL con tu usuario y contraseña https://ajanajuliana.sytes.net/ProdAJ/login/index.php </vt:lpstr>
      <vt:lpstr>Seleccionar en el menú la siguiente ruta:</vt:lpstr>
      <vt:lpstr>Buscas el proyecto por Numero o por nombre </vt:lpstr>
      <vt:lpstr>Seleccionar el proyecto</vt:lpstr>
      <vt:lpstr>Se le da clic izquierdo en opciones, se verifica la materia prima que se entrego y no falte por cargar y la mano de obra (MDO).</vt:lpstr>
      <vt:lpstr>Seleccionar (en el cuadro izquierdo) la orden del proyecto a cerrar </vt:lpstr>
      <vt:lpstr>Se oprime el botón de aut. cierre y selecciona la opción Aut. Producción. </vt:lpstr>
      <vt:lpstr>Automáticamente aparecerá un mensaje de advertencia para confirmar si se autoriza el cierre de la orden de trabajo, se deberá oprimir “aceptar”</vt:lpstr>
      <vt:lpstr>Automáticamente saldrá el mensaje de confirmación de cierre y se le oprime aceptar</vt:lpstr>
      <vt:lpstr>Al confirmar el cierre aparecerá de color verde la celda de Est cierre Prod, se repite el mismo proceso para todas las ordenes a cerrar.  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Manual para cierre de orden de trabajo  -Producción</dc:title>
  <dc:creator>Irene</dc:creator>
  <cp:lastModifiedBy>Irene Peraza leon</cp:lastModifiedBy>
  <cp:revision>18</cp:revision>
  <dcterms:created xsi:type="dcterms:W3CDTF">2026-01-29T22:36:26Z</dcterms:created>
  <dcterms:modified xsi:type="dcterms:W3CDTF">2026-02-18T23:38:39Z</dcterms:modified>
</cp:coreProperties>
</file>